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57"/>
  </p:notesMasterIdLst>
  <p:sldIdLst>
    <p:sldId id="256" r:id="rId6"/>
    <p:sldId id="556" r:id="rId7"/>
    <p:sldId id="606" r:id="rId8"/>
    <p:sldId id="607" r:id="rId9"/>
    <p:sldId id="608" r:id="rId10"/>
    <p:sldId id="660" r:id="rId11"/>
    <p:sldId id="661" r:id="rId12"/>
    <p:sldId id="662" r:id="rId13"/>
    <p:sldId id="663" r:id="rId14"/>
    <p:sldId id="609" r:id="rId15"/>
    <p:sldId id="610" r:id="rId16"/>
    <p:sldId id="611" r:id="rId17"/>
    <p:sldId id="612" r:id="rId18"/>
    <p:sldId id="613" r:id="rId19"/>
    <p:sldId id="614" r:id="rId20"/>
    <p:sldId id="645" r:id="rId21"/>
    <p:sldId id="646" r:id="rId22"/>
    <p:sldId id="649" r:id="rId23"/>
    <p:sldId id="647" r:id="rId24"/>
    <p:sldId id="650" r:id="rId25"/>
    <p:sldId id="648" r:id="rId26"/>
    <p:sldId id="619" r:id="rId27"/>
    <p:sldId id="620" r:id="rId28"/>
    <p:sldId id="622" r:id="rId29"/>
    <p:sldId id="623" r:id="rId30"/>
    <p:sldId id="624" r:id="rId31"/>
    <p:sldId id="625" r:id="rId32"/>
    <p:sldId id="626" r:id="rId33"/>
    <p:sldId id="651" r:id="rId34"/>
    <p:sldId id="628" r:id="rId35"/>
    <p:sldId id="629" r:id="rId36"/>
    <p:sldId id="630" r:id="rId37"/>
    <p:sldId id="652" r:id="rId38"/>
    <p:sldId id="631" r:id="rId39"/>
    <p:sldId id="632" r:id="rId40"/>
    <p:sldId id="633" r:id="rId41"/>
    <p:sldId id="634" r:id="rId42"/>
    <p:sldId id="635" r:id="rId43"/>
    <p:sldId id="636" r:id="rId44"/>
    <p:sldId id="637" r:id="rId45"/>
    <p:sldId id="638" r:id="rId46"/>
    <p:sldId id="639" r:id="rId47"/>
    <p:sldId id="653" r:id="rId48"/>
    <p:sldId id="655" r:id="rId49"/>
    <p:sldId id="657" r:id="rId50"/>
    <p:sldId id="659" r:id="rId51"/>
    <p:sldId id="658" r:id="rId52"/>
    <p:sldId id="604" r:id="rId53"/>
    <p:sldId id="605" r:id="rId54"/>
    <p:sldId id="495" r:id="rId55"/>
    <p:sldId id="454" r:id="rId5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60"/>
            <p14:sldId id="661"/>
            <p14:sldId id="662"/>
            <p14:sldId id="663"/>
            <p14:sldId id="609"/>
            <p14:sldId id="610"/>
            <p14:sldId id="611"/>
            <p14:sldId id="612"/>
            <p14:sldId id="613"/>
            <p14:sldId id="614"/>
            <p14:sldId id="645"/>
            <p14:sldId id="646"/>
            <p14:sldId id="649"/>
            <p14:sldId id="647"/>
            <p14:sldId id="650"/>
            <p14:sldId id="648"/>
            <p14:sldId id="619"/>
            <p14:sldId id="620"/>
            <p14:sldId id="622"/>
            <p14:sldId id="623"/>
            <p14:sldId id="624"/>
            <p14:sldId id="625"/>
            <p14:sldId id="626"/>
            <p14:sldId id="651"/>
            <p14:sldId id="628"/>
            <p14:sldId id="629"/>
            <p14:sldId id="630"/>
            <p14:sldId id="652"/>
            <p14:sldId id="631"/>
            <p14:sldId id="632"/>
            <p14:sldId id="633"/>
            <p14:sldId id="634"/>
            <p14:sldId id="635"/>
            <p14:sldId id="636"/>
            <p14:sldId id="637"/>
            <p14:sldId id="638"/>
            <p14:sldId id="639"/>
            <p14:sldId id="653"/>
            <p14:sldId id="655"/>
            <p14:sldId id="657"/>
            <p14:sldId id="659"/>
            <p14:sldId id="658"/>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101" autoAdjust="0"/>
  </p:normalViewPr>
  <p:slideViewPr>
    <p:cSldViewPr snapToGrid="0">
      <p:cViewPr varScale="1">
        <p:scale>
          <a:sx n="80" d="100"/>
          <a:sy n="80" d="100"/>
        </p:scale>
        <p:origin x="978" y="9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14</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40</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42</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838560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Header Placeholder 3"/>
          <p:cNvSpPr>
            <a:spLocks noGrp="1"/>
          </p:cNvSpPr>
          <p:nvPr>
            <p:ph type="hdr" sz="quarter"/>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2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anose="020B0600070205080204" pitchFamily="34" charset="-128"/>
              </a:defRPr>
            </a:lvl1pPr>
            <a:lvl2pPr defTabSz="912813">
              <a:defRPr>
                <a:solidFill>
                  <a:schemeClr val="tx1"/>
                </a:solidFill>
                <a:latin typeface="Segoe UI" panose="020B0502040204020203" pitchFamily="34" charset="0"/>
                <a:ea typeface="MS PGothic" panose="020B0600070205080204" pitchFamily="34" charset="-128"/>
              </a:defRPr>
            </a:lvl2pPr>
            <a:lvl3pPr defTabSz="912813">
              <a:defRPr>
                <a:solidFill>
                  <a:schemeClr val="tx1"/>
                </a:solidFill>
                <a:latin typeface="Segoe UI" panose="020B0502040204020203" pitchFamily="34" charset="0"/>
                <a:ea typeface="MS PGothic" panose="020B0600070205080204" pitchFamily="34" charset="-128"/>
              </a:defRPr>
            </a:lvl3pPr>
            <a:lvl4pPr defTabSz="912813">
              <a:defRPr>
                <a:solidFill>
                  <a:schemeClr val="tx1"/>
                </a:solidFill>
                <a:latin typeface="Segoe UI" panose="020B0502040204020203" pitchFamily="34" charset="0"/>
                <a:ea typeface="MS PGothic" panose="020B0600070205080204" pitchFamily="34" charset="-128"/>
              </a:defRPr>
            </a:lvl4pPr>
            <a:lvl5pPr defTabSz="912813">
              <a:defRPr>
                <a:solidFill>
                  <a:schemeClr val="tx1"/>
                </a:solidFill>
                <a:latin typeface="Segoe UI" panose="020B0502040204020203" pitchFamily="34" charset="0"/>
                <a:ea typeface="MS PGothic" panose="020B0600070205080204"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9pPr>
          </a:lstStyle>
          <a:p>
            <a:pPr marL="571500" marR="0" lvl="0" indent="0" defTabSz="912813"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t>© 2014 Microsoft Corporation. All rights reserved. MICROSOFT MAKES NO WARRANTIES, EXPRESS, IMPLIED OR STATUTORY, AS TO THE INFORMATION IN THIS PRESENTATION.</a:t>
            </a:r>
          </a:p>
        </p:txBody>
      </p:sp>
      <p:sp>
        <p:nvSpPr>
          <p:cNvPr id="522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6AF961-C1C8-4E65-A6BF-0CAF19C9FB79}"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11/2/2015 10:08 PM</a:t>
            </a:fld>
            <a:endParaRPr kumimoji="0" lang="en-US" altLang="en-US" sz="1800" b="0" i="0" u="none" strike="noStrike" kern="0" cap="none" spc="0" normalizeH="0" baseline="0" noProof="0" smtClean="0">
              <a:ln>
                <a:noFill/>
              </a:ln>
              <a:solidFill>
                <a:sysClr val="windowText" lastClr="000000"/>
              </a:solidFill>
              <a:effectLst/>
              <a:uLnTx/>
              <a:uFillTx/>
            </a:endParaRPr>
          </a:p>
        </p:txBody>
      </p:sp>
      <p:sp>
        <p:nvSpPr>
          <p:cNvPr id="522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CA50A4-54D1-4242-B879-2F1A5813DEDD}"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13383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3" Type="http://schemas.openxmlformats.org/officeDocument/2006/relationships/image" Target="../media/image14.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slideMaster" Target="../slideMasters/slideMaster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8" Type="http://schemas.openxmlformats.org/officeDocument/2006/relationships/image" Target="../media/image19.png"/><Relationship Id="rId51" Type="http://schemas.openxmlformats.org/officeDocument/2006/relationships/image" Target="../media/image6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703449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70412"/>
            <a:ext cx="1613876" cy="345766"/>
          </a:xfrm>
          <a:prstGeom prst="rect">
            <a:avLst/>
          </a:prstGeom>
        </p:spPr>
      </p:pic>
      <p:sp>
        <p:nvSpPr>
          <p:cNvPr id="2" name="TextBox 1"/>
          <p:cNvSpPr txBox="1"/>
          <p:nvPr userDrawn="1"/>
        </p:nvSpPr>
        <p:spPr>
          <a:xfrm>
            <a:off x="10263457" y="291068"/>
            <a:ext cx="1685319" cy="622056"/>
          </a:xfrm>
          <a:prstGeom prst="rect">
            <a:avLst/>
          </a:prstGeom>
          <a:noFill/>
        </p:spPr>
        <p:txBody>
          <a:bodyPr wrap="none" lIns="179259" tIns="143407" rIns="179259" bIns="143407" rtlCol="0">
            <a:spAutoFit/>
          </a:bodyPr>
          <a:lstStyle/>
          <a:p>
            <a:pPr defTabSz="914192" eaLnBrk="1" fontAlgn="auto" hangingPunct="1">
              <a:lnSpc>
                <a:spcPct val="90000"/>
              </a:lnSpc>
              <a:spcBef>
                <a:spcPts val="0"/>
              </a:spcBef>
              <a:spcAft>
                <a:spcPts val="588"/>
              </a:spcAft>
            </a:pPr>
            <a:r>
              <a:rPr lang="en-US" sz="2353" dirty="0" err="1" smtClean="0">
                <a:gradFill>
                  <a:gsLst>
                    <a:gs pos="2917">
                      <a:srgbClr val="FFFFFF"/>
                    </a:gs>
                    <a:gs pos="30000">
                      <a:srgbClr val="FFFFFF"/>
                    </a:gs>
                  </a:gsLst>
                  <a:lin ang="5400000" scaled="0"/>
                </a:gradFill>
                <a:latin typeface="Segoe UI"/>
                <a:ea typeface="+mn-ea"/>
              </a:rPr>
              <a:t>AzureCon</a:t>
            </a:r>
            <a:endParaRPr lang="en-US" sz="2353" dirty="0" smtClean="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1352604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8"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54" eaLnBrk="1" hangingPunct="1">
                <a:defRPr/>
              </a:pPr>
              <a:endParaRPr lang="en-US" sz="1961"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81" eaLnBrk="1" fontAlgn="auto" hangingPunct="1">
                <a:spcBef>
                  <a:spcPts val="0"/>
                </a:spcBef>
                <a:spcAft>
                  <a:spcPts val="0"/>
                </a:spcAft>
                <a:defRPr/>
              </a:pPr>
              <a:endParaRPr lang="en-US" sz="1765"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51" eaLnBrk="1" hangingPunct="1">
                <a:lnSpc>
                  <a:spcPct val="90000"/>
                </a:lnSpc>
                <a:spcBef>
                  <a:spcPts val="0"/>
                </a:spcBef>
                <a:spcAft>
                  <a:spcPts val="0"/>
                </a:spcAft>
                <a:defRPr/>
              </a:pPr>
              <a:r>
                <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7"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51" eaLnBrk="1" hangingPunct="1">
                  <a:lnSpc>
                    <a:spcPct val="90000"/>
                  </a:lnSpc>
                  <a:spcBef>
                    <a:spcPts val="0"/>
                  </a:spcBef>
                  <a:spcAft>
                    <a:spcPts val="0"/>
                  </a:spcAft>
                  <a:defRPr/>
                </a:pP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51" eaLnBrk="1" hangingPunct="1">
                  <a:lnSpc>
                    <a:spcPct val="90000"/>
                  </a:lnSpc>
                  <a:spcBef>
                    <a:spcPts val="0"/>
                  </a:spcBef>
                  <a:spcAft>
                    <a:spcPts val="0"/>
                  </a:spcAft>
                  <a:defRPr/>
                </a:pP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51" eaLnBrk="1" hangingPunct="1">
                  <a:lnSpc>
                    <a:spcPct val="90000"/>
                  </a:lnSpc>
                  <a:spcBef>
                    <a:spcPts val="0"/>
                  </a:spcBef>
                  <a:spcAft>
                    <a:spcPts val="0"/>
                  </a:spcAft>
                  <a:defRPr/>
                </a:pP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7"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5"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51" eaLnBrk="1" hangingPunct="1">
                    <a:lnSpc>
                      <a:spcPct val="90000"/>
                    </a:lnSpc>
                    <a:spcBef>
                      <a:spcPts val="0"/>
                    </a:spcBef>
                    <a:spcAft>
                      <a:spcPts val="0"/>
                    </a:spcAft>
                    <a:defRPr/>
                  </a:pP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75">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51" eaLnBrk="1" hangingPunct="1">
                    <a:lnSpc>
                      <a:spcPct val="90000"/>
                    </a:lnSpc>
                    <a:spcBef>
                      <a:spcPts val="0"/>
                    </a:spcBef>
                    <a:spcAft>
                      <a:spcPts val="0"/>
                    </a:spcAft>
                    <a:defRPr/>
                  </a:pP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51" eaLnBrk="1" hangingPunct="1">
                    <a:lnSpc>
                      <a:spcPct val="90000"/>
                    </a:lnSpc>
                    <a:spcBef>
                      <a:spcPts val="0"/>
                    </a:spcBef>
                    <a:spcAft>
                      <a:spcPts val="0"/>
                    </a:spcAft>
                    <a:defRPr/>
                  </a:pP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51" eaLnBrk="1" hangingPunct="1">
                <a:lnSpc>
                  <a:spcPct val="90000"/>
                </a:lnSpc>
                <a:spcBef>
                  <a:spcPts val="0"/>
                </a:spcBef>
                <a:spcAft>
                  <a:spcPts val="0"/>
                </a:spcAft>
                <a:defRPr/>
              </a:pP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396923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1943393"/>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2"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8" tIns="34284" rIns="68568" bIns="34284"/>
          <a:lstStyle/>
          <a:p>
            <a:pPr defTabSz="914192" eaLnBrk="1" fontAlgn="auto" hangingPunct="1">
              <a:spcBef>
                <a:spcPts val="0"/>
              </a:spcBef>
              <a:spcAft>
                <a:spcPts val="0"/>
              </a:spcAft>
              <a:defRPr/>
            </a:pPr>
            <a:endParaRPr lang="en-US" sz="1322" dirty="0">
              <a:solidFill>
                <a:srgbClr val="000000"/>
              </a:solidFill>
              <a:latin typeface="Segoe UI"/>
              <a:ea typeface="+mn-ea"/>
            </a:endParaRPr>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421795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1943393"/>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61" indent="-280067">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227" indent="224054">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2"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8" tIns="34284" rIns="68568" bIns="34284"/>
          <a:lstStyle/>
          <a:p>
            <a:pPr defTabSz="914192" eaLnBrk="1" fontAlgn="auto" hangingPunct="1">
              <a:spcBef>
                <a:spcPts val="0"/>
              </a:spcBef>
              <a:spcAft>
                <a:spcPts val="0"/>
              </a:spcAft>
              <a:defRPr/>
            </a:pPr>
            <a:endParaRPr lang="en-US" sz="1322" dirty="0">
              <a:solidFill>
                <a:srgbClr val="000000"/>
              </a:solidFill>
              <a:latin typeface="Segoe UI"/>
              <a:ea typeface="+mn-ea"/>
            </a:endParaRPr>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793403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1943393"/>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61" indent="-280067">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227" indent="224054">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2"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8" tIns="34284" rIns="68568" bIns="34284"/>
          <a:lstStyle/>
          <a:p>
            <a:pPr defTabSz="914192" eaLnBrk="1" fontAlgn="auto" hangingPunct="1">
              <a:spcBef>
                <a:spcPts val="0"/>
              </a:spcBef>
              <a:spcAft>
                <a:spcPts val="0"/>
              </a:spcAft>
              <a:defRPr/>
            </a:pPr>
            <a:endParaRPr lang="en-US" sz="1322" dirty="0">
              <a:solidFill>
                <a:srgbClr val="000000"/>
              </a:solidFill>
              <a:latin typeface="Segoe UI"/>
              <a:ea typeface="+mn-ea"/>
            </a:endParaRPr>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1052515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405"/>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85904271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291103"/>
            <a:ext cx="5826760"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54" indent="0">
              <a:buNone/>
              <a:defRPr/>
            </a:lvl3pPr>
            <a:lvl4pPr marL="448107" indent="0">
              <a:buNone/>
              <a:defRPr/>
            </a:lvl4pPr>
            <a:lvl5pPr marL="672161"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46413102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405"/>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45088846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405"/>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29000448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581738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40" y="1189178"/>
            <a:ext cx="11653523" cy="669927"/>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511235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09083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49596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621758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392094" indent="-392094">
              <a:spcBef>
                <a:spcPts val="1200"/>
              </a:spcBef>
              <a:buClr>
                <a:srgbClr val="89C402"/>
              </a:buClr>
              <a:buSzPct val="100000"/>
              <a:buFont typeface="Wingdings" panose="05000000000000000000" pitchFamily="2" charset="2"/>
              <a:buChar char="ü"/>
              <a:defRPr sz="3136"/>
            </a:lvl1pPr>
            <a:lvl2pPr marL="728174" indent="-336080">
              <a:buClr>
                <a:srgbClr val="89C402"/>
              </a:buClr>
              <a:buSzPct val="100000"/>
              <a:buFont typeface="Wingdings" panose="05000000000000000000" pitchFamily="2" charset="2"/>
              <a:buChar char="ü"/>
              <a:defRPr sz="2353"/>
            </a:lvl2pPr>
            <a:lvl3pPr marL="1008241" indent="-280067">
              <a:buClr>
                <a:srgbClr val="89C402"/>
              </a:buClr>
              <a:buSzPct val="100000"/>
              <a:buFont typeface="Wingdings" panose="05000000000000000000" pitchFamily="2" charset="2"/>
              <a:buChar char="ü"/>
              <a:tabLst/>
              <a:defRPr sz="1961"/>
            </a:lvl3pPr>
            <a:lvl4pPr marL="1232294" indent="-224054">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294" indent="-224054">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4" y="1189176"/>
            <a:ext cx="5378548" cy="2377940"/>
          </a:xfrm>
        </p:spPr>
        <p:txBody>
          <a:bodyPr wrap="square">
            <a:spAutoFit/>
          </a:bodyPr>
          <a:lstStyle>
            <a:lvl1pPr marL="392094" indent="-392094">
              <a:spcBef>
                <a:spcPts val="1200"/>
              </a:spcBef>
              <a:buClr>
                <a:srgbClr val="89C402"/>
              </a:buClr>
              <a:buSzPct val="100000"/>
              <a:buFont typeface="Wingdings" panose="05000000000000000000" pitchFamily="2" charset="2"/>
              <a:buChar char="ü"/>
              <a:defRPr sz="3136"/>
            </a:lvl1pPr>
            <a:lvl2pPr marL="728174" indent="-336080">
              <a:buClr>
                <a:srgbClr val="89C402"/>
              </a:buClr>
              <a:buSzPct val="100000"/>
              <a:buFont typeface="Wingdings" panose="05000000000000000000" pitchFamily="2" charset="2"/>
              <a:buChar char="ü"/>
              <a:defRPr sz="2353"/>
            </a:lvl2pPr>
            <a:lvl3pPr marL="1008241" indent="-280067">
              <a:buClr>
                <a:srgbClr val="89C402"/>
              </a:buClr>
              <a:buSzPct val="100000"/>
              <a:buFont typeface="Wingdings" panose="05000000000000000000" pitchFamily="2" charset="2"/>
              <a:buChar char="ü"/>
              <a:tabLst/>
              <a:defRPr sz="1961"/>
            </a:lvl3pPr>
            <a:lvl4pPr marL="1232294" indent="-224054">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294" indent="-224054">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447767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0353269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40" y="1008336"/>
            <a:ext cx="11653523" cy="561290"/>
          </a:xfrm>
        </p:spPr>
        <p:txBody>
          <a:bodyPr/>
          <a:lstStyle>
            <a:lvl1pPr marL="0" indent="0">
              <a:buFontTx/>
              <a:buNone/>
              <a:defRPr sz="2745" baseline="0"/>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57954915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40" y="1008336"/>
            <a:ext cx="11653523" cy="561290"/>
          </a:xfrm>
        </p:spPr>
        <p:txBody>
          <a:bodyPr/>
          <a:lstStyle>
            <a:lvl1pPr marL="0" indent="0">
              <a:buFontTx/>
              <a:buNone/>
              <a:defRPr sz="2745" baseline="0"/>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6234721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77980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23737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9491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5705178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28545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34904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82471829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2280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1635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2407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6172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eaLnBrk="1" hangingPunct="1"/>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840244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8"/>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5967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76030916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4479998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2638016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2987"/>
          </a:xfrm>
        </p:spPr>
        <p:txBody>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591158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980198"/>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image" Target="../media/image10.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752676614"/>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10.xml"/><Relationship Id="rId16" Type="http://schemas.openxmlformats.org/officeDocument/2006/relationships/image" Target="../media/image110.png"/><Relationship Id="rId1" Type="http://schemas.openxmlformats.org/officeDocument/2006/relationships/slideLayout" Target="../slideLayouts/slideLayout2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jp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95.emf"/></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2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notesSlide" Target="../notesSlides/notesSlide22.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slideLayout" Target="../slideLayouts/slideLayout28.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3.emf"/><Relationship Id="rId4" Type="http://schemas.openxmlformats.org/officeDocument/2006/relationships/image" Target="../media/image72.emf"/></Relationships>
</file>

<file path=ppt/slides/_rels/slide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1.emf"/><Relationship Id="rId18" Type="http://schemas.openxmlformats.org/officeDocument/2006/relationships/image" Target="../media/image86.emf"/><Relationship Id="rId3" Type="http://schemas.openxmlformats.org/officeDocument/2006/relationships/image" Target="../media/image71.emf"/><Relationship Id="rId7" Type="http://schemas.openxmlformats.org/officeDocument/2006/relationships/image" Target="../media/image75.emf"/><Relationship Id="rId12" Type="http://schemas.openxmlformats.org/officeDocument/2006/relationships/image" Target="../media/image80.emf"/><Relationship Id="rId17" Type="http://schemas.openxmlformats.org/officeDocument/2006/relationships/image" Target="../media/image85.emf"/><Relationship Id="rId2" Type="http://schemas.openxmlformats.org/officeDocument/2006/relationships/notesSlide" Target="../notesSlides/notesSlide5.xml"/><Relationship Id="rId16" Type="http://schemas.openxmlformats.org/officeDocument/2006/relationships/image" Target="../media/image84.emf"/><Relationship Id="rId1" Type="http://schemas.openxmlformats.org/officeDocument/2006/relationships/slideLayout" Target="../slideLayouts/slideLayout6.xml"/><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5" Type="http://schemas.openxmlformats.org/officeDocument/2006/relationships/image" Target="../media/image83.emf"/><Relationship Id="rId10" Type="http://schemas.openxmlformats.org/officeDocument/2006/relationships/image" Target="../media/image78.emf"/><Relationship Id="rId4" Type="http://schemas.openxmlformats.org/officeDocument/2006/relationships/image" Target="../media/image72.emf"/><Relationship Id="rId9" Type="http://schemas.openxmlformats.org/officeDocument/2006/relationships/image" Target="../media/image77.emf"/><Relationship Id="rId14" Type="http://schemas.openxmlformats.org/officeDocument/2006/relationships/image" Target="../media/image82.emf"/></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66.emf"/></Relationships>
</file>

<file path=ppt/slides/_rels/slide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0.xml"/><Relationship Id="rId5" Type="http://schemas.openxmlformats.org/officeDocument/2006/relationships/image" Target="../media/image90.pn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pn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90630" y="3665157"/>
            <a:ext cx="6410741" cy="2423127"/>
          </a:xfrm>
        </p:spPr>
        <p:txBody>
          <a:bodyPr/>
          <a:lstStyle/>
          <a:p>
            <a:pPr marL="571500" indent="-571500">
              <a:buClr>
                <a:srgbClr val="92D050"/>
              </a:buClr>
              <a:buFont typeface="Wingdings" panose="05000000000000000000" pitchFamily="2" charset="2"/>
              <a:buChar char="à"/>
            </a:pPr>
            <a:r>
              <a:rPr lang="en-US" sz="2800" dirty="0"/>
              <a:t>Launch Windows Server and Linux in minutes</a:t>
            </a:r>
          </a:p>
          <a:p>
            <a:pPr marL="571500" indent="-571500">
              <a:buClr>
                <a:srgbClr val="92D050"/>
              </a:buClr>
              <a:buFont typeface="Wingdings" panose="05000000000000000000" pitchFamily="2" charset="2"/>
              <a:buChar char="à"/>
            </a:pPr>
            <a:r>
              <a:rPr lang="en-US" sz="2800" dirty="0"/>
              <a:t>Scale from 1 to 1000s of VM Instances</a:t>
            </a:r>
          </a:p>
          <a:p>
            <a:pPr marL="571500" indent="-571500">
              <a:buClr>
                <a:srgbClr val="92D050"/>
              </a:buClr>
              <a:buFont typeface="Wingdings" panose="05000000000000000000" pitchFamily="2" charset="2"/>
              <a:buChar char="à"/>
            </a:pPr>
            <a:r>
              <a:rPr lang="en-US" sz="2800" dirty="0">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ym typeface="Wingdings" panose="05000000000000000000" pitchFamily="2" charset="2"/>
              </a:rPr>
              <a:t>Open and </a:t>
            </a:r>
            <a:r>
              <a:rPr lang="en-US" sz="2800" dirty="0" smtClean="0">
                <a:sym typeface="Wingdings" panose="05000000000000000000" pitchFamily="2" charset="2"/>
              </a:rPr>
              <a:t>extensible</a:t>
            </a:r>
            <a:endParaRPr lang="en-US" sz="3200" dirty="0"/>
          </a:p>
        </p:txBody>
      </p:sp>
      <p:sp>
        <p:nvSpPr>
          <p:cNvPr id="5" name="Title 4"/>
          <p:cNvSpPr>
            <a:spLocks noGrp="1"/>
          </p:cNvSpPr>
          <p:nvPr>
            <p:ph type="title"/>
          </p:nvPr>
        </p:nvSpPr>
        <p:spPr>
          <a:prstGeom prst="rect">
            <a:avLst/>
          </a:prstGeom>
        </p:spPr>
        <p:txBody>
          <a:bodyPr>
            <a:normAutofit fontScale="90000"/>
          </a:bodyPr>
          <a:lstStyle/>
          <a:p>
            <a:r>
              <a:rPr lang="en-US" sz="6600" dirty="0" smtClean="0">
                <a:solidFill>
                  <a:schemeClr val="bg2"/>
                </a:solidFill>
              </a:rPr>
              <a:t>Azure </a:t>
            </a:r>
            <a:r>
              <a:rPr lang="en-US" altLang="zh-CN" sz="6600" dirty="0" smtClean="0">
                <a:solidFill>
                  <a:schemeClr val="bg2"/>
                </a:solidFill>
              </a:rPr>
              <a:t>Virtual Machines</a:t>
            </a:r>
            <a:endParaRPr lang="en-US" sz="6600" dirty="0">
              <a:solidFill>
                <a:schemeClr val="bg2"/>
              </a:solidFill>
            </a:endParaRPr>
          </a:p>
        </p:txBody>
      </p:sp>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10317476"/>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p>
                  </a:txBody>
                  <a:tcPr anchor="ctr"/>
                </a:tc>
                <a:tc>
                  <a:txBody>
                    <a:bodyPr/>
                    <a:lstStyle/>
                    <a:p>
                      <a:r>
                        <a:rPr lang="en-US" sz="2800"/>
                        <a:t>1</a:t>
                      </a:r>
                    </a:p>
                  </a:txBody>
                  <a:tcPr anchor="ctr"/>
                </a:tc>
                <a:tc>
                  <a:txBody>
                    <a:bodyPr/>
                    <a:lstStyle/>
                    <a:p>
                      <a:r>
                        <a:rPr lang="en-US" sz="2800"/>
                        <a:t>0.75 GB</a:t>
                      </a:r>
                    </a:p>
                  </a:txBody>
                  <a:tcPr anchor="ctr"/>
                </a:tc>
                <a:tc>
                  <a:txBody>
                    <a:bodyPr/>
                    <a:lstStyle/>
                    <a:p>
                      <a:r>
                        <a:rPr lang="en-US" sz="2800" dirty="0"/>
                        <a:t>20 GB</a:t>
                      </a:r>
                    </a:p>
                  </a:txBody>
                  <a:tcPr anchor="ctr"/>
                </a:tc>
                <a:extLst>
                  <a:ext uri="{0D108BD9-81ED-4DB2-BD59-A6C34878D82A}">
                    <a16:rowId xmlns:a16="http://schemas.microsoft.com/office/drawing/2014/main" val="10001"/>
                  </a:ext>
                </a:extLst>
              </a:tr>
              <a:tr h="533400">
                <a:tc>
                  <a:txBody>
                    <a:bodyPr/>
                    <a:lstStyle/>
                    <a:p>
                      <a:r>
                        <a:rPr lang="en-US" sz="2800"/>
                        <a:t>A1 </a:t>
                      </a:r>
                    </a:p>
                  </a:txBody>
                  <a:tcPr anchor="ctr"/>
                </a:tc>
                <a:tc>
                  <a:txBody>
                    <a:bodyPr/>
                    <a:lstStyle/>
                    <a:p>
                      <a:r>
                        <a:rPr lang="en-US" sz="2800"/>
                        <a:t>1</a:t>
                      </a:r>
                    </a:p>
                  </a:txBody>
                  <a:tcPr anchor="ctr"/>
                </a:tc>
                <a:tc>
                  <a:txBody>
                    <a:bodyPr/>
                    <a:lstStyle/>
                    <a:p>
                      <a:r>
                        <a:rPr lang="en-US" sz="2800"/>
                        <a:t>1.75 GB</a:t>
                      </a:r>
                    </a:p>
                  </a:txBody>
                  <a:tcPr anchor="ctr"/>
                </a:tc>
                <a:tc>
                  <a:txBody>
                    <a:bodyPr/>
                    <a:lstStyle/>
                    <a:p>
                      <a:r>
                        <a:rPr lang="en-US" sz="2800" dirty="0"/>
                        <a:t>70 GB</a:t>
                      </a:r>
                    </a:p>
                  </a:txBody>
                  <a:tcPr anchor="ctr"/>
                </a:tc>
                <a:extLst>
                  <a:ext uri="{0D108BD9-81ED-4DB2-BD59-A6C34878D82A}">
                    <a16:rowId xmlns:a16="http://schemas.microsoft.com/office/drawing/2014/main" val="10002"/>
                  </a:ext>
                </a:extLst>
              </a:tr>
              <a:tr h="533400">
                <a:tc>
                  <a:txBody>
                    <a:bodyPr/>
                    <a:lstStyle/>
                    <a:p>
                      <a:r>
                        <a:rPr lang="en-US" sz="2800"/>
                        <a:t>A2 </a:t>
                      </a:r>
                    </a:p>
                  </a:txBody>
                  <a:tcPr anchor="ctr"/>
                </a:tc>
                <a:tc>
                  <a:txBody>
                    <a:bodyPr/>
                    <a:lstStyle/>
                    <a:p>
                      <a:r>
                        <a:rPr lang="en-US" sz="2800" dirty="0"/>
                        <a:t>2</a:t>
                      </a:r>
                    </a:p>
                  </a:txBody>
                  <a:tcPr anchor="ctr"/>
                </a:tc>
                <a:tc>
                  <a:txBody>
                    <a:bodyPr/>
                    <a:lstStyle/>
                    <a:p>
                      <a:r>
                        <a:rPr lang="en-US" sz="2800"/>
                        <a:t>3.5 GB</a:t>
                      </a:r>
                    </a:p>
                  </a:txBody>
                  <a:tcPr anchor="ctr"/>
                </a:tc>
                <a:tc>
                  <a:txBody>
                    <a:bodyPr/>
                    <a:lstStyle/>
                    <a:p>
                      <a:r>
                        <a:rPr lang="en-US" sz="2800" dirty="0"/>
                        <a:t>135 GB</a:t>
                      </a:r>
                    </a:p>
                  </a:txBody>
                  <a:tcPr anchor="ctr"/>
                </a:tc>
                <a:extLst>
                  <a:ext uri="{0D108BD9-81ED-4DB2-BD59-A6C34878D82A}">
                    <a16:rowId xmlns:a16="http://schemas.microsoft.com/office/drawing/2014/main" val="10003"/>
                  </a:ext>
                </a:extLst>
              </a:tr>
              <a:tr h="533400">
                <a:tc>
                  <a:txBody>
                    <a:bodyPr/>
                    <a:lstStyle/>
                    <a:p>
                      <a:r>
                        <a:rPr lang="en-US" sz="2800"/>
                        <a:t>A3 </a:t>
                      </a:r>
                    </a:p>
                  </a:txBody>
                  <a:tcPr anchor="ctr"/>
                </a:tc>
                <a:tc>
                  <a:txBody>
                    <a:bodyPr/>
                    <a:lstStyle/>
                    <a:p>
                      <a:r>
                        <a:rPr lang="en-US" sz="2800" dirty="0"/>
                        <a:t>4</a:t>
                      </a:r>
                    </a:p>
                  </a:txBody>
                  <a:tcPr anchor="ctr"/>
                </a:tc>
                <a:tc>
                  <a:txBody>
                    <a:bodyPr/>
                    <a:lstStyle/>
                    <a:p>
                      <a:r>
                        <a:rPr lang="en-US" sz="2800" dirty="0"/>
                        <a:t>7 GB</a:t>
                      </a:r>
                    </a:p>
                  </a:txBody>
                  <a:tcPr anchor="ctr"/>
                </a:tc>
                <a:tc>
                  <a:txBody>
                    <a:bodyPr/>
                    <a:lstStyle/>
                    <a:p>
                      <a:r>
                        <a:rPr lang="en-US" sz="2800" dirty="0"/>
                        <a:t>285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a:t>
            </a:r>
            <a:r>
              <a:rPr lang="en-US" sz="2400" dirty="0" smtClean="0"/>
              <a:t>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80167281"/>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A4 </a:t>
                      </a:r>
                    </a:p>
                  </a:txBody>
                  <a:tcPr anchor="ctr"/>
                </a:tc>
                <a:tc>
                  <a:txBody>
                    <a:bodyPr/>
                    <a:lstStyle/>
                    <a:p>
                      <a:r>
                        <a:rPr lang="en-US" sz="2800"/>
                        <a:t>8</a:t>
                      </a:r>
                    </a:p>
                  </a:txBody>
                  <a:tcPr anchor="ctr"/>
                </a:tc>
                <a:tc>
                  <a:txBody>
                    <a:bodyPr/>
                    <a:lstStyle/>
                    <a:p>
                      <a:r>
                        <a:rPr lang="en-US" sz="2800"/>
                        <a:t>14 GB</a:t>
                      </a:r>
                    </a:p>
                  </a:txBody>
                  <a:tcPr anchor="ctr"/>
                </a:tc>
                <a:tc>
                  <a:txBody>
                    <a:bodyPr/>
                    <a:lstStyle/>
                    <a:p>
                      <a:r>
                        <a:rPr lang="en-US" sz="2800" dirty="0"/>
                        <a:t>605 GB</a:t>
                      </a:r>
                    </a:p>
                  </a:txBody>
                  <a:tcPr anchor="ctr"/>
                </a:tc>
                <a:extLst>
                  <a:ext uri="{0D108BD9-81ED-4DB2-BD59-A6C34878D82A}">
                    <a16:rowId xmlns:a16="http://schemas.microsoft.com/office/drawing/2014/main" val="10001"/>
                  </a:ext>
                </a:extLst>
              </a:tr>
              <a:tr h="533400">
                <a:tc>
                  <a:txBody>
                    <a:bodyPr/>
                    <a:lstStyle/>
                    <a:p>
                      <a:r>
                        <a:rPr lang="en-US" sz="2800"/>
                        <a:t>A5 </a:t>
                      </a:r>
                    </a:p>
                  </a:txBody>
                  <a:tcPr anchor="ctr"/>
                </a:tc>
                <a:tc>
                  <a:txBody>
                    <a:bodyPr/>
                    <a:lstStyle/>
                    <a:p>
                      <a:r>
                        <a:rPr lang="en-US" sz="2800"/>
                        <a:t>2</a:t>
                      </a:r>
                    </a:p>
                  </a:txBody>
                  <a:tcPr anchor="ctr"/>
                </a:tc>
                <a:tc>
                  <a:txBody>
                    <a:bodyPr/>
                    <a:lstStyle/>
                    <a:p>
                      <a:r>
                        <a:rPr lang="en-US" sz="2800" dirty="0"/>
                        <a:t>14 GB</a:t>
                      </a:r>
                    </a:p>
                  </a:txBody>
                  <a:tcPr anchor="ctr"/>
                </a:tc>
                <a:tc>
                  <a:txBody>
                    <a:bodyPr/>
                    <a:lstStyle/>
                    <a:p>
                      <a:r>
                        <a:rPr lang="en-US" sz="2800" dirty="0"/>
                        <a:t>135 GB</a:t>
                      </a:r>
                    </a:p>
                  </a:txBody>
                  <a:tcPr anchor="ctr"/>
                </a:tc>
                <a:extLst>
                  <a:ext uri="{0D108BD9-81ED-4DB2-BD59-A6C34878D82A}">
                    <a16:rowId xmlns:a16="http://schemas.microsoft.com/office/drawing/2014/main" val="10002"/>
                  </a:ext>
                </a:extLst>
              </a:tr>
              <a:tr h="533400">
                <a:tc>
                  <a:txBody>
                    <a:bodyPr/>
                    <a:lstStyle/>
                    <a:p>
                      <a:r>
                        <a:rPr lang="en-US" sz="2800"/>
                        <a:t>A6 </a:t>
                      </a:r>
                    </a:p>
                  </a:txBody>
                  <a:tcPr anchor="ctr"/>
                </a:tc>
                <a:tc>
                  <a:txBody>
                    <a:bodyPr/>
                    <a:lstStyle/>
                    <a:p>
                      <a:r>
                        <a:rPr lang="en-US" sz="2800"/>
                        <a:t>4</a:t>
                      </a:r>
                    </a:p>
                  </a:txBody>
                  <a:tcPr anchor="ctr"/>
                </a:tc>
                <a:tc>
                  <a:txBody>
                    <a:bodyPr/>
                    <a:lstStyle/>
                    <a:p>
                      <a:r>
                        <a:rPr lang="en-US" sz="2800"/>
                        <a:t>28 GB</a:t>
                      </a:r>
                    </a:p>
                  </a:txBody>
                  <a:tcPr anchor="ctr"/>
                </a:tc>
                <a:tc>
                  <a:txBody>
                    <a:bodyPr/>
                    <a:lstStyle/>
                    <a:p>
                      <a:r>
                        <a:rPr lang="en-US" sz="2800" dirty="0"/>
                        <a:t>285 GB</a:t>
                      </a:r>
                    </a:p>
                  </a:txBody>
                  <a:tcPr anchor="ctr"/>
                </a:tc>
                <a:extLst>
                  <a:ext uri="{0D108BD9-81ED-4DB2-BD59-A6C34878D82A}">
                    <a16:rowId xmlns:a16="http://schemas.microsoft.com/office/drawing/2014/main" val="10003"/>
                  </a:ext>
                </a:extLst>
              </a:tr>
              <a:tr h="533400">
                <a:tc>
                  <a:txBody>
                    <a:bodyPr/>
                    <a:lstStyle/>
                    <a:p>
                      <a:r>
                        <a:rPr lang="en-US" sz="2800"/>
                        <a:t>A7 </a:t>
                      </a:r>
                    </a:p>
                  </a:txBody>
                  <a:tcPr anchor="ctr"/>
                </a:tc>
                <a:tc>
                  <a:txBody>
                    <a:bodyPr/>
                    <a:lstStyle/>
                    <a:p>
                      <a:r>
                        <a:rPr lang="en-US" sz="2800"/>
                        <a:t>8</a:t>
                      </a:r>
                    </a:p>
                  </a:txBody>
                  <a:tcPr anchor="ctr"/>
                </a:tc>
                <a:tc>
                  <a:txBody>
                    <a:bodyPr/>
                    <a:lstStyle/>
                    <a:p>
                      <a:r>
                        <a:rPr lang="en-US" sz="2800"/>
                        <a:t>56 GB</a:t>
                      </a:r>
                    </a:p>
                  </a:txBody>
                  <a:tcPr anchor="ctr"/>
                </a:tc>
                <a:tc>
                  <a:txBody>
                    <a:bodyPr/>
                    <a:lstStyle/>
                    <a:p>
                      <a:r>
                        <a:rPr lang="en-US" sz="2800" dirty="0"/>
                        <a:t>605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8070734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17397062"/>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a16="http://schemas.microsoft.com/office/drawing/2014/main" val="10000"/>
                  </a:ext>
                </a:extLst>
              </a:tr>
              <a:tr h="533400">
                <a:tc>
                  <a:txBody>
                    <a:bodyPr/>
                    <a:lstStyle/>
                    <a:p>
                      <a:r>
                        <a:rPr lang="en-US" sz="2400" dirty="0"/>
                        <a:t>D1 </a:t>
                      </a:r>
                    </a:p>
                  </a:txBody>
                  <a:tcPr anchor="ctr"/>
                </a:tc>
                <a:tc>
                  <a:txBody>
                    <a:bodyPr/>
                    <a:lstStyle/>
                    <a:p>
                      <a:r>
                        <a:rPr lang="en-US" sz="2400"/>
                        <a:t>1</a:t>
                      </a:r>
                    </a:p>
                  </a:txBody>
                  <a:tcPr anchor="ctr"/>
                </a:tc>
                <a:tc>
                  <a:txBody>
                    <a:bodyPr/>
                    <a:lstStyle/>
                    <a:p>
                      <a:r>
                        <a:rPr lang="en-US" sz="2400"/>
                        <a:t>3.5 GB</a:t>
                      </a:r>
                    </a:p>
                  </a:txBody>
                  <a:tcPr anchor="ctr"/>
                </a:tc>
                <a:tc>
                  <a:txBody>
                    <a:bodyPr/>
                    <a:lstStyle/>
                    <a:p>
                      <a:r>
                        <a:rPr lang="en-US" sz="2400" dirty="0"/>
                        <a:t>50 GB</a:t>
                      </a:r>
                    </a:p>
                  </a:txBody>
                  <a:tcPr anchor="ctr"/>
                </a:tc>
                <a:extLst>
                  <a:ext uri="{0D108BD9-81ED-4DB2-BD59-A6C34878D82A}">
                    <a16:rowId xmlns:a16="http://schemas.microsoft.com/office/drawing/2014/main" val="10001"/>
                  </a:ext>
                </a:extLst>
              </a:tr>
              <a:tr h="533400">
                <a:tc>
                  <a:txBody>
                    <a:bodyPr/>
                    <a:lstStyle/>
                    <a:p>
                      <a:r>
                        <a:rPr lang="en-US" sz="2400"/>
                        <a:t>D2 </a:t>
                      </a:r>
                    </a:p>
                  </a:txBody>
                  <a:tcPr anchor="ctr"/>
                </a:tc>
                <a:tc>
                  <a:txBody>
                    <a:bodyPr/>
                    <a:lstStyle/>
                    <a:p>
                      <a:r>
                        <a:rPr lang="en-US" sz="2400"/>
                        <a:t>2</a:t>
                      </a:r>
                    </a:p>
                  </a:txBody>
                  <a:tcPr anchor="ctr"/>
                </a:tc>
                <a:tc>
                  <a:txBody>
                    <a:bodyPr/>
                    <a:lstStyle/>
                    <a:p>
                      <a:r>
                        <a:rPr lang="en-US" sz="2400"/>
                        <a:t>7 GB</a:t>
                      </a:r>
                    </a:p>
                  </a:txBody>
                  <a:tcPr anchor="ctr"/>
                </a:tc>
                <a:tc>
                  <a:txBody>
                    <a:bodyPr/>
                    <a:lstStyle/>
                    <a:p>
                      <a:r>
                        <a:rPr lang="en-US" sz="2400" dirty="0"/>
                        <a:t>100 GB</a:t>
                      </a:r>
                    </a:p>
                  </a:txBody>
                  <a:tcPr anchor="ctr"/>
                </a:tc>
                <a:extLst>
                  <a:ext uri="{0D108BD9-81ED-4DB2-BD59-A6C34878D82A}">
                    <a16:rowId xmlns:a16="http://schemas.microsoft.com/office/drawing/2014/main" val="10002"/>
                  </a:ext>
                </a:extLst>
              </a:tr>
              <a:tr h="533400">
                <a:tc>
                  <a:txBody>
                    <a:bodyPr/>
                    <a:lstStyle/>
                    <a:p>
                      <a:r>
                        <a:rPr lang="en-US" sz="2400"/>
                        <a:t>D3 </a:t>
                      </a:r>
                    </a:p>
                  </a:txBody>
                  <a:tcPr anchor="ctr"/>
                </a:tc>
                <a:tc>
                  <a:txBody>
                    <a:bodyPr/>
                    <a:lstStyle/>
                    <a:p>
                      <a:r>
                        <a:rPr lang="en-US" sz="2400"/>
                        <a:t>4</a:t>
                      </a:r>
                    </a:p>
                  </a:txBody>
                  <a:tcPr anchor="ctr"/>
                </a:tc>
                <a:tc>
                  <a:txBody>
                    <a:bodyPr/>
                    <a:lstStyle/>
                    <a:p>
                      <a:r>
                        <a:rPr lang="en-US" sz="2400"/>
                        <a:t>14 GB</a:t>
                      </a:r>
                    </a:p>
                  </a:txBody>
                  <a:tcPr anchor="ctr"/>
                </a:tc>
                <a:tc>
                  <a:txBody>
                    <a:bodyPr/>
                    <a:lstStyle/>
                    <a:p>
                      <a:r>
                        <a:rPr lang="en-US" sz="2400" dirty="0"/>
                        <a:t>200 GB</a:t>
                      </a:r>
                    </a:p>
                  </a:txBody>
                  <a:tcPr anchor="ctr"/>
                </a:tc>
                <a:extLst>
                  <a:ext uri="{0D108BD9-81ED-4DB2-BD59-A6C34878D82A}">
                    <a16:rowId xmlns:a16="http://schemas.microsoft.com/office/drawing/2014/main" val="10003"/>
                  </a:ext>
                </a:extLst>
              </a:tr>
              <a:tr h="533400">
                <a:tc>
                  <a:txBody>
                    <a:bodyPr/>
                    <a:lstStyle/>
                    <a:p>
                      <a:r>
                        <a:rPr lang="en-US" sz="2400" dirty="0"/>
                        <a:t>D4 </a:t>
                      </a:r>
                    </a:p>
                  </a:txBody>
                  <a:tcPr anchor="ctr"/>
                </a:tc>
                <a:tc>
                  <a:txBody>
                    <a:bodyPr/>
                    <a:lstStyle/>
                    <a:p>
                      <a:r>
                        <a:rPr lang="en-US" sz="2400"/>
                        <a:t>8</a:t>
                      </a:r>
                    </a:p>
                  </a:txBody>
                  <a:tcPr anchor="ctr"/>
                </a:tc>
                <a:tc>
                  <a:txBody>
                    <a:bodyPr/>
                    <a:lstStyle/>
                    <a:p>
                      <a:r>
                        <a:rPr lang="en-US" sz="2400"/>
                        <a:t>28 GB</a:t>
                      </a:r>
                    </a:p>
                  </a:txBody>
                  <a:tcPr anchor="ctr"/>
                </a:tc>
                <a:tc>
                  <a:txBody>
                    <a:bodyPr/>
                    <a:lstStyle/>
                    <a:p>
                      <a:r>
                        <a:rPr lang="en-US" sz="2400" dirty="0"/>
                        <a:t>400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30284440"/>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a16="http://schemas.microsoft.com/office/drawing/2014/main" val="10000"/>
                  </a:ext>
                </a:extLst>
              </a:tr>
              <a:tr h="533400">
                <a:tc>
                  <a:txBody>
                    <a:bodyPr/>
                    <a:lstStyle/>
                    <a:p>
                      <a:r>
                        <a:rPr lang="en-US" sz="2400"/>
                        <a:t>D11 </a:t>
                      </a:r>
                    </a:p>
                  </a:txBody>
                  <a:tcPr anchor="ctr"/>
                </a:tc>
                <a:tc>
                  <a:txBody>
                    <a:bodyPr/>
                    <a:lstStyle/>
                    <a:p>
                      <a:r>
                        <a:rPr lang="en-US" sz="2400"/>
                        <a:t>2</a:t>
                      </a:r>
                    </a:p>
                  </a:txBody>
                  <a:tcPr anchor="ctr"/>
                </a:tc>
                <a:tc>
                  <a:txBody>
                    <a:bodyPr/>
                    <a:lstStyle/>
                    <a:p>
                      <a:r>
                        <a:rPr lang="en-US" sz="2400"/>
                        <a:t>14 GB</a:t>
                      </a:r>
                    </a:p>
                  </a:txBody>
                  <a:tcPr anchor="ctr"/>
                </a:tc>
                <a:tc>
                  <a:txBody>
                    <a:bodyPr/>
                    <a:lstStyle/>
                    <a:p>
                      <a:r>
                        <a:rPr lang="en-US" sz="2400" dirty="0"/>
                        <a:t>100 GB</a:t>
                      </a:r>
                    </a:p>
                  </a:txBody>
                  <a:tcPr anchor="ctr"/>
                </a:tc>
                <a:extLst>
                  <a:ext uri="{0D108BD9-81ED-4DB2-BD59-A6C34878D82A}">
                    <a16:rowId xmlns:a16="http://schemas.microsoft.com/office/drawing/2014/main" val="10001"/>
                  </a:ext>
                </a:extLst>
              </a:tr>
              <a:tr h="533400">
                <a:tc>
                  <a:txBody>
                    <a:bodyPr/>
                    <a:lstStyle/>
                    <a:p>
                      <a:r>
                        <a:rPr lang="en-US" sz="2400"/>
                        <a:t>D12 </a:t>
                      </a:r>
                    </a:p>
                  </a:txBody>
                  <a:tcPr anchor="ctr"/>
                </a:tc>
                <a:tc>
                  <a:txBody>
                    <a:bodyPr/>
                    <a:lstStyle/>
                    <a:p>
                      <a:r>
                        <a:rPr lang="en-US" sz="2400"/>
                        <a:t>4</a:t>
                      </a:r>
                    </a:p>
                  </a:txBody>
                  <a:tcPr anchor="ctr"/>
                </a:tc>
                <a:tc>
                  <a:txBody>
                    <a:bodyPr/>
                    <a:lstStyle/>
                    <a:p>
                      <a:r>
                        <a:rPr lang="en-US" sz="2400"/>
                        <a:t>28 GB</a:t>
                      </a:r>
                    </a:p>
                  </a:txBody>
                  <a:tcPr anchor="ctr"/>
                </a:tc>
                <a:tc>
                  <a:txBody>
                    <a:bodyPr/>
                    <a:lstStyle/>
                    <a:p>
                      <a:r>
                        <a:rPr lang="en-US" sz="2400" dirty="0"/>
                        <a:t>200 GB</a:t>
                      </a:r>
                    </a:p>
                  </a:txBody>
                  <a:tcPr anchor="ctr"/>
                </a:tc>
                <a:extLst>
                  <a:ext uri="{0D108BD9-81ED-4DB2-BD59-A6C34878D82A}">
                    <a16:rowId xmlns:a16="http://schemas.microsoft.com/office/drawing/2014/main" val="10002"/>
                  </a:ext>
                </a:extLst>
              </a:tr>
              <a:tr h="533400">
                <a:tc>
                  <a:txBody>
                    <a:bodyPr/>
                    <a:lstStyle/>
                    <a:p>
                      <a:r>
                        <a:rPr lang="en-US" sz="2400"/>
                        <a:t>D13 </a:t>
                      </a:r>
                    </a:p>
                  </a:txBody>
                  <a:tcPr anchor="ctr"/>
                </a:tc>
                <a:tc>
                  <a:txBody>
                    <a:bodyPr/>
                    <a:lstStyle/>
                    <a:p>
                      <a:r>
                        <a:rPr lang="en-US" sz="2400"/>
                        <a:t>8</a:t>
                      </a:r>
                    </a:p>
                  </a:txBody>
                  <a:tcPr anchor="ctr"/>
                </a:tc>
                <a:tc>
                  <a:txBody>
                    <a:bodyPr/>
                    <a:lstStyle/>
                    <a:p>
                      <a:r>
                        <a:rPr lang="en-US" sz="2400"/>
                        <a:t>56 GB</a:t>
                      </a:r>
                    </a:p>
                  </a:txBody>
                  <a:tcPr anchor="ctr"/>
                </a:tc>
                <a:tc>
                  <a:txBody>
                    <a:bodyPr/>
                    <a:lstStyle/>
                    <a:p>
                      <a:r>
                        <a:rPr lang="en-US" sz="2400" dirty="0"/>
                        <a:t>400 GB</a:t>
                      </a:r>
                    </a:p>
                  </a:txBody>
                  <a:tcPr anchor="ctr"/>
                </a:tc>
                <a:extLst>
                  <a:ext uri="{0D108BD9-81ED-4DB2-BD59-A6C34878D82A}">
                    <a16:rowId xmlns:a16="http://schemas.microsoft.com/office/drawing/2014/main" val="10003"/>
                  </a:ext>
                </a:extLst>
              </a:tr>
              <a:tr h="533400">
                <a:tc>
                  <a:txBody>
                    <a:bodyPr/>
                    <a:lstStyle/>
                    <a:p>
                      <a:r>
                        <a:rPr lang="en-US" sz="2400"/>
                        <a:t>D14 </a:t>
                      </a:r>
                    </a:p>
                  </a:txBody>
                  <a:tcPr anchor="ctr"/>
                </a:tc>
                <a:tc>
                  <a:txBody>
                    <a:bodyPr/>
                    <a:lstStyle/>
                    <a:p>
                      <a:r>
                        <a:rPr lang="en-US" sz="2400"/>
                        <a:t>16</a:t>
                      </a:r>
                    </a:p>
                  </a:txBody>
                  <a:tcPr anchor="ctr"/>
                </a:tc>
                <a:tc>
                  <a:txBody>
                    <a:bodyPr/>
                    <a:lstStyle/>
                    <a:p>
                      <a:r>
                        <a:rPr lang="en-US" sz="2400"/>
                        <a:t>112 GB</a:t>
                      </a:r>
                    </a:p>
                  </a:txBody>
                  <a:tcPr anchor="ctr"/>
                </a:tc>
                <a:tc>
                  <a:txBody>
                    <a:bodyPr/>
                    <a:lstStyle/>
                    <a:p>
                      <a:r>
                        <a:rPr lang="en-US" sz="2400" dirty="0"/>
                        <a:t>800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401573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Unparalleled computational performance with latest CPUs, more memory, and more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Performance Optimized Compute (G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74870848"/>
              </p:ext>
            </p:extLst>
          </p:nvPr>
        </p:nvGraphicFramePr>
        <p:xfrm>
          <a:off x="1308399" y="3200401"/>
          <a:ext cx="9144000" cy="3200400"/>
        </p:xfrm>
        <a:graphic>
          <a:graphicData uri="http://schemas.openxmlformats.org/drawingml/2006/table">
            <a:tbl>
              <a:tblPr firstRow="1" bandRow="1">
                <a:tableStyleId>{7DF18680-E054-41AD-8BC1-D1AEF772440D}</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5">
                        <a:lumMod val="75000"/>
                      </a:schemeClr>
                    </a:solidFill>
                  </a:tcPr>
                </a:tc>
                <a:tc>
                  <a:txBody>
                    <a:bodyPr/>
                    <a:lstStyle/>
                    <a:p>
                      <a:r>
                        <a:rPr lang="en-US" sz="2800"/>
                        <a:t>Cores</a:t>
                      </a:r>
                      <a:endParaRPr lang="en-US" sz="2800">
                        <a:solidFill>
                          <a:schemeClr val="bg1"/>
                        </a:solidFill>
                      </a:endParaRPr>
                    </a:p>
                  </a:txBody>
                  <a:tcPr anchor="ctr">
                    <a:solidFill>
                      <a:schemeClr val="accent5">
                        <a:lumMod val="75000"/>
                      </a:schemeClr>
                    </a:solidFill>
                  </a:tcPr>
                </a:tc>
                <a:tc>
                  <a:txBody>
                    <a:bodyPr/>
                    <a:lstStyle/>
                    <a:p>
                      <a:r>
                        <a:rPr lang="en-US" sz="2800"/>
                        <a:t>RAM</a:t>
                      </a:r>
                      <a:endParaRPr lang="en-US" sz="2800">
                        <a:solidFill>
                          <a:schemeClr val="bg1"/>
                        </a:solidFill>
                      </a:endParaRPr>
                    </a:p>
                  </a:txBody>
                  <a:tcPr anchor="ctr">
                    <a:solidFill>
                      <a:schemeClr val="accent5">
                        <a:lumMod val="75000"/>
                      </a:schemeClr>
                    </a:solidFill>
                  </a:tcPr>
                </a:tc>
                <a:tc>
                  <a:txBody>
                    <a:bodyPr/>
                    <a:lstStyle/>
                    <a:p>
                      <a:r>
                        <a:rPr lang="en-US" sz="2800" dirty="0"/>
                        <a:t>Disk sizes</a:t>
                      </a:r>
                      <a:endParaRPr lang="en-US" sz="2800" dirty="0">
                        <a:solidFill>
                          <a:schemeClr val="bg1"/>
                        </a:solidFill>
                      </a:endParaRPr>
                    </a:p>
                  </a:txBody>
                  <a:tcPr anchor="ctr">
                    <a:solidFill>
                      <a:schemeClr val="accent5">
                        <a:lumMod val="75000"/>
                      </a:schemeClr>
                    </a:solidFill>
                  </a:tcPr>
                </a:tc>
                <a:extLst>
                  <a:ext uri="{0D108BD9-81ED-4DB2-BD59-A6C34878D82A}">
                    <a16:rowId xmlns:a16="http://schemas.microsoft.com/office/drawing/2014/main" val="10000"/>
                  </a:ext>
                </a:extLst>
              </a:tr>
              <a:tr h="533400">
                <a:tc>
                  <a:txBody>
                    <a:bodyPr/>
                    <a:lstStyle/>
                    <a:p>
                      <a:r>
                        <a:rPr lang="en-US" sz="2800" dirty="0"/>
                        <a:t>G1 </a:t>
                      </a:r>
                    </a:p>
                  </a:txBody>
                  <a:tcPr anchor="ctr"/>
                </a:tc>
                <a:tc>
                  <a:txBody>
                    <a:bodyPr/>
                    <a:lstStyle/>
                    <a:p>
                      <a:r>
                        <a:rPr lang="en-US" sz="2800" dirty="0"/>
                        <a:t>2</a:t>
                      </a:r>
                    </a:p>
                  </a:txBody>
                  <a:tcPr anchor="ctr"/>
                </a:tc>
                <a:tc>
                  <a:txBody>
                    <a:bodyPr/>
                    <a:lstStyle/>
                    <a:p>
                      <a:r>
                        <a:rPr lang="en-US" sz="2800"/>
                        <a:t>28 GB</a:t>
                      </a:r>
                    </a:p>
                  </a:txBody>
                  <a:tcPr anchor="ctr"/>
                </a:tc>
                <a:tc>
                  <a:txBody>
                    <a:bodyPr/>
                    <a:lstStyle/>
                    <a:p>
                      <a:r>
                        <a:rPr lang="en-US" sz="2800" dirty="0"/>
                        <a:t>384 GB</a:t>
                      </a:r>
                    </a:p>
                  </a:txBody>
                  <a:tcPr anchor="ctr"/>
                </a:tc>
                <a:extLst>
                  <a:ext uri="{0D108BD9-81ED-4DB2-BD59-A6C34878D82A}">
                    <a16:rowId xmlns:a16="http://schemas.microsoft.com/office/drawing/2014/main" val="10001"/>
                  </a:ext>
                </a:extLst>
              </a:tr>
              <a:tr h="533400">
                <a:tc>
                  <a:txBody>
                    <a:bodyPr/>
                    <a:lstStyle/>
                    <a:p>
                      <a:r>
                        <a:rPr lang="en-US" sz="2800"/>
                        <a:t>G2 </a:t>
                      </a:r>
                    </a:p>
                  </a:txBody>
                  <a:tcPr anchor="ctr"/>
                </a:tc>
                <a:tc>
                  <a:txBody>
                    <a:bodyPr/>
                    <a:lstStyle/>
                    <a:p>
                      <a:r>
                        <a:rPr lang="en-US" sz="2800"/>
                        <a:t>4</a:t>
                      </a:r>
                    </a:p>
                  </a:txBody>
                  <a:tcPr anchor="ctr"/>
                </a:tc>
                <a:tc>
                  <a:txBody>
                    <a:bodyPr/>
                    <a:lstStyle/>
                    <a:p>
                      <a:r>
                        <a:rPr lang="en-US" sz="2800"/>
                        <a:t>56 GB</a:t>
                      </a:r>
                    </a:p>
                  </a:txBody>
                  <a:tcPr anchor="ctr"/>
                </a:tc>
                <a:tc>
                  <a:txBody>
                    <a:bodyPr/>
                    <a:lstStyle/>
                    <a:p>
                      <a:r>
                        <a:rPr lang="en-US" sz="2800" dirty="0"/>
                        <a:t>768 GB</a:t>
                      </a:r>
                    </a:p>
                  </a:txBody>
                  <a:tcPr anchor="ctr"/>
                </a:tc>
                <a:extLst>
                  <a:ext uri="{0D108BD9-81ED-4DB2-BD59-A6C34878D82A}">
                    <a16:rowId xmlns:a16="http://schemas.microsoft.com/office/drawing/2014/main" val="10002"/>
                  </a:ext>
                </a:extLst>
              </a:tr>
              <a:tr h="533400">
                <a:tc>
                  <a:txBody>
                    <a:bodyPr/>
                    <a:lstStyle/>
                    <a:p>
                      <a:r>
                        <a:rPr lang="en-US" sz="2800"/>
                        <a:t>G3 </a:t>
                      </a:r>
                    </a:p>
                  </a:txBody>
                  <a:tcPr anchor="ctr"/>
                </a:tc>
                <a:tc>
                  <a:txBody>
                    <a:bodyPr/>
                    <a:lstStyle/>
                    <a:p>
                      <a:r>
                        <a:rPr lang="en-US" sz="2800"/>
                        <a:t>8</a:t>
                      </a:r>
                    </a:p>
                  </a:txBody>
                  <a:tcPr anchor="ctr"/>
                </a:tc>
                <a:tc>
                  <a:txBody>
                    <a:bodyPr/>
                    <a:lstStyle/>
                    <a:p>
                      <a:r>
                        <a:rPr lang="en-US" sz="2800"/>
                        <a:t>112 GB</a:t>
                      </a:r>
                    </a:p>
                  </a:txBody>
                  <a:tcPr anchor="ctr"/>
                </a:tc>
                <a:tc>
                  <a:txBody>
                    <a:bodyPr/>
                    <a:lstStyle/>
                    <a:p>
                      <a:r>
                        <a:rPr lang="en-US" sz="2800" dirty="0"/>
                        <a:t>1,536 GB</a:t>
                      </a:r>
                    </a:p>
                  </a:txBody>
                  <a:tcPr anchor="ctr"/>
                </a:tc>
                <a:extLst>
                  <a:ext uri="{0D108BD9-81ED-4DB2-BD59-A6C34878D82A}">
                    <a16:rowId xmlns:a16="http://schemas.microsoft.com/office/drawing/2014/main" val="10003"/>
                  </a:ext>
                </a:extLst>
              </a:tr>
              <a:tr h="533400">
                <a:tc>
                  <a:txBody>
                    <a:bodyPr/>
                    <a:lstStyle/>
                    <a:p>
                      <a:r>
                        <a:rPr lang="en-US" sz="2800"/>
                        <a:t>G4 </a:t>
                      </a:r>
                    </a:p>
                  </a:txBody>
                  <a:tcPr anchor="ctr"/>
                </a:tc>
                <a:tc>
                  <a:txBody>
                    <a:bodyPr/>
                    <a:lstStyle/>
                    <a:p>
                      <a:r>
                        <a:rPr lang="en-US" sz="2800"/>
                        <a:t>16</a:t>
                      </a:r>
                    </a:p>
                  </a:txBody>
                  <a:tcPr anchor="ctr"/>
                </a:tc>
                <a:tc>
                  <a:txBody>
                    <a:bodyPr/>
                    <a:lstStyle/>
                    <a:p>
                      <a:r>
                        <a:rPr lang="en-US" sz="2800"/>
                        <a:t>224 GB</a:t>
                      </a:r>
                    </a:p>
                  </a:txBody>
                  <a:tcPr anchor="ctr"/>
                </a:tc>
                <a:tc>
                  <a:txBody>
                    <a:bodyPr/>
                    <a:lstStyle/>
                    <a:p>
                      <a:r>
                        <a:rPr lang="en-US" sz="2800" dirty="0"/>
                        <a:t>3,072 GB</a:t>
                      </a:r>
                    </a:p>
                  </a:txBody>
                  <a:tcPr anchor="ctr"/>
                </a:tc>
                <a:extLst>
                  <a:ext uri="{0D108BD9-81ED-4DB2-BD59-A6C34878D82A}">
                    <a16:rowId xmlns:a16="http://schemas.microsoft.com/office/drawing/2014/main" val="10004"/>
                  </a:ext>
                </a:extLst>
              </a:tr>
              <a:tr h="533400">
                <a:tc>
                  <a:txBody>
                    <a:bodyPr/>
                    <a:lstStyle/>
                    <a:p>
                      <a:r>
                        <a:rPr lang="en-US" sz="2800"/>
                        <a:t>G5 </a:t>
                      </a:r>
                    </a:p>
                  </a:txBody>
                  <a:tcPr anchor="ctr"/>
                </a:tc>
                <a:tc>
                  <a:txBody>
                    <a:bodyPr/>
                    <a:lstStyle/>
                    <a:p>
                      <a:r>
                        <a:rPr lang="en-US" sz="2800"/>
                        <a:t>32</a:t>
                      </a:r>
                    </a:p>
                  </a:txBody>
                  <a:tcPr anchor="ctr"/>
                </a:tc>
                <a:tc>
                  <a:txBody>
                    <a:bodyPr/>
                    <a:lstStyle/>
                    <a:p>
                      <a:r>
                        <a:rPr lang="en-US" sz="2800"/>
                        <a:t>448 GB</a:t>
                      </a:r>
                    </a:p>
                  </a:txBody>
                  <a:tcPr anchor="ctr"/>
                </a:tc>
                <a:tc>
                  <a:txBody>
                    <a:bodyPr/>
                    <a:lstStyle/>
                    <a:p>
                      <a:r>
                        <a:rPr lang="en-US" sz="2800" dirty="0"/>
                        <a:t>6,144 GB</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smtClean="0"/>
              <a:t>Installable components to customize VM instances</a:t>
            </a:r>
          </a:p>
          <a:p>
            <a:r>
              <a:rPr lang="en-US" sz="2800" dirty="0" smtClean="0"/>
              <a:t>Enable various </a:t>
            </a:r>
            <a:r>
              <a:rPr lang="en-US" sz="2800" dirty="0" err="1" smtClean="0"/>
              <a:t>DevOps</a:t>
            </a:r>
            <a:r>
              <a:rPr lang="en-US" sz="2800" dirty="0" smtClean="0"/>
              <a:t>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smtClean="0">
                <a:solidFill>
                  <a:schemeClr val="tx1"/>
                </a:solidFill>
                <a:latin typeface="+mj-lt"/>
                <a:sym typeface="Wingdings" panose="05000000000000000000" pitchFamily="2" charset="2"/>
              </a:rPr>
              <a:t>Azure </a:t>
            </a:r>
            <a:r>
              <a:rPr lang="en-US" altLang="zh-CN" dirty="0" smtClean="0">
                <a:solidFill>
                  <a:schemeClr val="tx1"/>
                </a:solidFill>
                <a:latin typeface="+mj-lt"/>
                <a:sym typeface="Wingdings" panose="05000000000000000000" pitchFamily="2" charset="2"/>
              </a:rPr>
              <a:t>Files</a:t>
            </a:r>
            <a:endParaRPr lang="en-US" sz="4000" dirty="0" smtClean="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smtClean="0"/>
              <a:t>Azure Files </a:t>
            </a:r>
            <a:r>
              <a:rPr lang="en-US" sz="3600" dirty="0" smtClean="0"/>
              <a:t>Scenarios</a:t>
            </a:r>
            <a:endParaRPr lang="en-US" sz="3600" dirty="0"/>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smtClean="0"/>
              <a:t>Share </a:t>
            </a:r>
            <a:r>
              <a:rPr lang="en-US" sz="2400" dirty="0"/>
              <a:t>data </a:t>
            </a:r>
            <a:r>
              <a:rPr lang="en-US" sz="2400" dirty="0" smtClean="0"/>
              <a:t>across VMs and applications</a:t>
            </a:r>
          </a:p>
          <a:p>
            <a:pPr lvl="1">
              <a:lnSpc>
                <a:spcPct val="100000"/>
              </a:lnSpc>
              <a:buFont typeface="Arial" panose="020B0604020202020204" pitchFamily="34" charset="0"/>
              <a:buChar char="•"/>
            </a:pPr>
            <a:r>
              <a:rPr lang="en-US" sz="2400" dirty="0" smtClean="0"/>
              <a:t>Multiple writers, multiple readers using standard file system semantics.</a:t>
            </a:r>
          </a:p>
          <a:p>
            <a:pPr>
              <a:lnSpc>
                <a:spcPct val="100000"/>
              </a:lnSpc>
              <a:buFont typeface="Arial" panose="020B0604020202020204" pitchFamily="34" charset="0"/>
              <a:buChar char="•"/>
            </a:pPr>
            <a:r>
              <a:rPr lang="en-US" sz="2400" dirty="0" smtClean="0"/>
              <a:t>Share settings throughout services</a:t>
            </a:r>
          </a:p>
          <a:p>
            <a:pPr lvl="1">
              <a:lnSpc>
                <a:spcPct val="100000"/>
              </a:lnSpc>
              <a:buFont typeface="Arial" panose="020B0604020202020204" pitchFamily="34" charset="0"/>
              <a:buChar char="•"/>
            </a:pPr>
            <a:r>
              <a:rPr lang="en-US" sz="2400" dirty="0" smtClean="0"/>
              <a:t>VMs can read settings and files from a common, shared location.  These can be updated externally via REST.</a:t>
            </a:r>
          </a:p>
          <a:p>
            <a:pPr>
              <a:lnSpc>
                <a:spcPct val="100000"/>
              </a:lnSpc>
              <a:buFont typeface="Arial" panose="020B0604020202020204" pitchFamily="34" charset="0"/>
              <a:buChar char="•"/>
            </a:pPr>
            <a:r>
              <a:rPr lang="en-US" sz="2400" dirty="0" smtClean="0"/>
              <a:t>Dev/Test/Debug</a:t>
            </a:r>
          </a:p>
          <a:p>
            <a:pPr lvl="1">
              <a:lnSpc>
                <a:spcPct val="100000"/>
              </a:lnSpc>
              <a:buFont typeface="Arial" panose="020B0604020202020204" pitchFamily="34" charset="0"/>
              <a:buChar char="•"/>
            </a:pPr>
            <a:r>
              <a:rPr lang="en-US" sz="2400" dirty="0" smtClean="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37</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020344"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Overview</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Application Lifecycle Container</a:t>
            </a:r>
          </a:p>
          <a:p>
            <a:r>
              <a:rPr lang="en-US" sz="3200" dirty="0" smtClean="0"/>
              <a:t>Available </a:t>
            </a:r>
            <a:r>
              <a:rPr lang="en-US" sz="3200" dirty="0"/>
              <a:t>in Preview </a:t>
            </a:r>
            <a:r>
              <a:rPr lang="en-US" sz="3200" dirty="0" smtClean="0"/>
              <a:t>Portal</a:t>
            </a:r>
          </a:p>
          <a:p>
            <a:r>
              <a:rPr lang="en-US" sz="3200" dirty="0" smtClean="0"/>
              <a:t>Consistent Management Layer</a:t>
            </a:r>
          </a:p>
          <a:p>
            <a:r>
              <a:rPr lang="en-US" sz="3200" dirty="0"/>
              <a:t>Resources are created </a:t>
            </a:r>
            <a:r>
              <a:rPr lang="en-US" sz="3200" dirty="0" smtClean="0"/>
              <a:t>into a Resource Group </a:t>
            </a:r>
            <a:r>
              <a:rPr lang="en-US" sz="3200" dirty="0"/>
              <a:t>explicitly</a:t>
            </a:r>
          </a:p>
          <a:p>
            <a:pPr lvl="1"/>
            <a:r>
              <a:rPr lang="en-US" sz="2400" dirty="0"/>
              <a:t>ARM Template (JSON)</a:t>
            </a:r>
          </a:p>
          <a:p>
            <a:pPr lvl="1"/>
            <a:r>
              <a:rPr lang="en-US" sz="2400" dirty="0" smtClean="0"/>
              <a:t>PowerShell</a:t>
            </a:r>
            <a:endParaRPr lang="en-US" sz="2400" dirty="0"/>
          </a:p>
          <a:p>
            <a:pPr lvl="1"/>
            <a:r>
              <a:rPr lang="en-US" sz="2400" dirty="0"/>
              <a:t>Azure CLI </a:t>
            </a:r>
            <a:r>
              <a:rPr lang="en-US" sz="2400" dirty="0" smtClean="0"/>
              <a:t>tools</a:t>
            </a:r>
          </a:p>
          <a:p>
            <a:pPr lvl="1"/>
            <a:r>
              <a:rPr lang="en-US" sz="2400" dirty="0" smtClean="0"/>
              <a:t>Portal creation experience coming soon </a:t>
            </a:r>
            <a:endParaRPr lang="en-US" sz="2400" dirty="0"/>
          </a:p>
          <a:p>
            <a:pPr marL="0" indent="0">
              <a:buNone/>
            </a:pPr>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63020478"/>
      </p:ext>
    </p:extLst>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Groups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Containers of multiple Resources</a:t>
            </a:r>
          </a:p>
          <a:p>
            <a:r>
              <a:rPr lang="en-US" sz="3200" dirty="0" smtClean="0"/>
              <a:t>Every Resource must exist in one and only one Resource Group</a:t>
            </a:r>
          </a:p>
          <a:p>
            <a:r>
              <a:rPr lang="en-US" sz="3200" dirty="0" smtClean="0"/>
              <a:t>Unit of management</a:t>
            </a:r>
          </a:p>
          <a:p>
            <a:pPr lvl="1"/>
            <a:r>
              <a:rPr lang="en-US" sz="3200" dirty="0" smtClean="0"/>
              <a:t>Lifecycle</a:t>
            </a:r>
          </a:p>
          <a:p>
            <a:pPr lvl="1"/>
            <a:r>
              <a:rPr lang="en-US" sz="3200" dirty="0" smtClean="0"/>
              <a:t>Identity</a:t>
            </a:r>
          </a:p>
          <a:p>
            <a:pPr lvl="1"/>
            <a:r>
              <a:rPr lang="en-US" sz="3200" dirty="0" smtClean="0"/>
              <a:t>Grouping</a:t>
            </a:r>
          </a:p>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2753809153"/>
      </p:ext>
    </p:extLst>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Templates</a:t>
            </a:r>
            <a:endParaRPr lang="en-US" dirty="0"/>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r>
                <a:rPr lang="en-US" altLang="en-US" sz="800" b="1" dirty="0" smtClean="0">
                  <a:solidFill>
                    <a:srgbClr val="414042"/>
                  </a:solidFill>
                  <a:latin typeface="Segoe Pro Display Semibold" panose="020B0702040504020203" pitchFamily="34" charset="0"/>
                </a:rPr>
                <a:t/>
              </a:r>
              <a:br>
                <a:rPr lang="en-US" altLang="en-US" sz="800" b="1" dirty="0" smtClean="0">
                  <a:solidFill>
                    <a:srgbClr val="414042"/>
                  </a:solidFill>
                  <a:latin typeface="Segoe Pro Display Semibold" panose="020B0702040504020203" pitchFamily="34" charset="0"/>
                </a:rPr>
              </a:br>
              <a:r>
                <a:rPr lang="en-US" altLang="en-US" sz="800" b="1" dirty="0" smtClean="0">
                  <a:solidFill>
                    <a:srgbClr val="414042"/>
                  </a:solidFill>
                  <a:latin typeface="Segoe Pro Display Semibold" panose="020B0702040504020203" pitchFamily="34" charset="0"/>
                </a:rPr>
                <a:t>VM </a:t>
              </a:r>
              <a:r>
                <a:rPr lang="en-US" altLang="en-US" sz="800" b="1" dirty="0">
                  <a:solidFill>
                    <a:srgbClr val="414042"/>
                  </a:solidFill>
                  <a:latin typeface="Segoe Pro Display Semibold" panose="020B0702040504020203" pitchFamily="34" charset="0"/>
                </a:rPr>
                <a:t>(2x)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smtClean="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1584" y="1181195"/>
            <a:ext cx="4189996" cy="53852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900" dirty="0">
                <a:solidFill>
                  <a:srgbClr val="FFFFFF"/>
                </a:solidFill>
              </a:rPr>
              <a:t>Azure Templates can:</a:t>
            </a:r>
          </a:p>
          <a:p>
            <a:pPr>
              <a:lnSpc>
                <a:spcPct val="120000"/>
              </a:lnSpc>
            </a:pPr>
            <a:r>
              <a:rPr lang="en-US" sz="1800" dirty="0">
                <a:solidFill>
                  <a:srgbClr val="FFFFFF"/>
                </a:solidFill>
                <a:latin typeface="Segoe UI Light"/>
              </a:rPr>
              <a:t>Ensure Idempotency</a:t>
            </a:r>
          </a:p>
          <a:p>
            <a:pPr>
              <a:lnSpc>
                <a:spcPct val="120000"/>
              </a:lnSpc>
            </a:pPr>
            <a:r>
              <a:rPr lang="en-US" sz="1800" dirty="0">
                <a:solidFill>
                  <a:srgbClr val="FFFFFF"/>
                </a:solidFill>
                <a:latin typeface="Segoe UI Light"/>
              </a:rPr>
              <a:t>Simplify Orchestration</a:t>
            </a:r>
          </a:p>
          <a:p>
            <a:pPr>
              <a:lnSpc>
                <a:spcPct val="120000"/>
              </a:lnSpc>
            </a:pPr>
            <a:r>
              <a:rPr lang="en-US" sz="1800" dirty="0">
                <a:solidFill>
                  <a:srgbClr val="FFFFFF"/>
                </a:solidFill>
                <a:latin typeface="Segoe UI Light"/>
              </a:rPr>
              <a:t>Provide Cross-Resource Configuration and Update Support </a:t>
            </a:r>
          </a:p>
          <a:p>
            <a:pPr marL="0" indent="0">
              <a:buNone/>
            </a:pPr>
            <a:endParaRPr lang="en-US" dirty="0">
              <a:solidFill>
                <a:srgbClr val="FFFFFF"/>
              </a:solidFill>
              <a:latin typeface="Segoe UI Light"/>
            </a:endParaRPr>
          </a:p>
          <a:p>
            <a:pPr marL="0" indent="0">
              <a:buNone/>
            </a:pPr>
            <a:r>
              <a:rPr lang="en-US" sz="2900" dirty="0">
                <a:solidFill>
                  <a:srgbClr val="FFFFFF"/>
                </a:solidFill>
              </a:rPr>
              <a:t>Azure Templates are: </a:t>
            </a:r>
          </a:p>
          <a:p>
            <a:pPr>
              <a:lnSpc>
                <a:spcPct val="120000"/>
              </a:lnSpc>
            </a:pPr>
            <a:r>
              <a:rPr lang="en-US" sz="1800" dirty="0">
                <a:solidFill>
                  <a:srgbClr val="FFFFFF"/>
                </a:solidFill>
                <a:latin typeface="Segoe UI Light"/>
              </a:rPr>
              <a:t>Source file, checked-in</a:t>
            </a:r>
          </a:p>
          <a:p>
            <a:pPr>
              <a:lnSpc>
                <a:spcPct val="120000"/>
              </a:lnSpc>
            </a:pPr>
            <a:r>
              <a:rPr lang="en-US" sz="1800" dirty="0">
                <a:solidFill>
                  <a:srgbClr val="FFFFFF"/>
                </a:solidFill>
                <a:latin typeface="Segoe UI Light"/>
              </a:rPr>
              <a:t>Specifies resources and dependencies (VMs, WebApps, DBs) and connections (config, LB sets)</a:t>
            </a:r>
          </a:p>
          <a:p>
            <a:pPr>
              <a:lnSpc>
                <a:spcPct val="120000"/>
              </a:lnSpc>
            </a:pPr>
            <a:r>
              <a:rPr lang="en-US" sz="1800" dirty="0">
                <a:solidFill>
                  <a:srgbClr val="FFFFFF"/>
                </a:solidFill>
                <a:latin typeface="Segoe UI Light"/>
              </a:rPr>
              <a:t>Parametrized input/output</a:t>
            </a:r>
          </a:p>
        </p:txBody>
      </p:sp>
      <p:sp>
        <p:nvSpPr>
          <p:cNvPr id="8" name="Rectangle 7"/>
          <p:cNvSpPr/>
          <p:nvPr/>
        </p:nvSpPr>
        <p:spPr bwMode="auto">
          <a:xfrm>
            <a:off x="8699432" y="996392"/>
            <a:ext cx="3350209" cy="127550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400" dirty="0">
                <a:solidFill>
                  <a:srgbClr val="FFFFFF"/>
                </a:solidFill>
                <a:ea typeface="Segoe UI" pitchFamily="34" charset="0"/>
                <a:cs typeface="Segoe UI" pitchFamily="34" charset="0"/>
              </a:rPr>
              <a:t>Instantiation of repeatable config.</a:t>
            </a:r>
            <a:endParaRPr lang="en-US" sz="1100" dirty="0">
              <a:solidFill>
                <a:srgbClr val="FFFFFF"/>
              </a:solidFill>
              <a:ea typeface="Segoe UI" pitchFamily="34" charset="0"/>
              <a:cs typeface="Segoe UI" pitchFamily="34" charset="0"/>
            </a:endParaRPr>
          </a:p>
          <a:p>
            <a:pPr defTabSz="932227"/>
            <a:r>
              <a:rPr lang="en-US" sz="1200" i="1" dirty="0">
                <a:solidFill>
                  <a:srgbClr val="FFFFFF"/>
                </a:solidFill>
                <a:ea typeface="Segoe UI" pitchFamily="34" charset="0"/>
                <a:cs typeface="Segoe UI" pitchFamily="34" charset="0"/>
              </a:rPr>
              <a:t>Configuration </a:t>
            </a:r>
            <a:r>
              <a:rPr lang="en-US" sz="1200" i="1" dirty="0">
                <a:solidFill>
                  <a:srgbClr val="FFFFFF"/>
                </a:solidFill>
                <a:ea typeface="Segoe UI" pitchFamily="34" charset="0"/>
                <a:cs typeface="Segoe UI" pitchFamily="34" charset="0"/>
                <a:sym typeface="Wingdings" panose="05000000000000000000" pitchFamily="2" charset="2"/>
              </a:rPr>
              <a:t> </a:t>
            </a:r>
            <a:r>
              <a:rPr lang="en-US" sz="1200" i="1" dirty="0">
                <a:solidFill>
                  <a:srgbClr val="FFFFFF"/>
                </a:solidFill>
                <a:ea typeface="Segoe UI" pitchFamily="34" charset="0"/>
                <a:cs typeface="Segoe UI" pitchFamily="34" charset="0"/>
              </a:rPr>
              <a:t>Resource Group</a:t>
            </a:r>
          </a:p>
        </p:txBody>
      </p:sp>
      <p:sp>
        <p:nvSpPr>
          <p:cNvPr id="9" name="Title 1"/>
          <p:cNvSpPr>
            <a:spLocks noGrp="1"/>
          </p:cNvSpPr>
          <p:nvPr>
            <p:ph type="title" idx="4294967295"/>
          </p:nvPr>
        </p:nvSpPr>
        <p:spPr>
          <a:xfrm>
            <a:off x="661174" y="228043"/>
            <a:ext cx="11152188" cy="757238"/>
          </a:xfrm>
          <a:prstGeom prst="rect">
            <a:avLst/>
          </a:prstGeom>
        </p:spPr>
        <p:txBody>
          <a:bodyPr>
            <a:normAutofit/>
          </a:bodyPr>
          <a:lstStyle/>
          <a:p>
            <a:r>
              <a:rPr lang="en-US" sz="4400" dirty="0">
                <a:solidFill>
                  <a:schemeClr val="bg1"/>
                </a:solidFill>
              </a:rPr>
              <a:t>Power of Repeatability</a:t>
            </a:r>
          </a:p>
        </p:txBody>
      </p:sp>
      <p:grpSp>
        <p:nvGrpSpPr>
          <p:cNvPr id="2" name="Group 4"/>
          <p:cNvGrpSpPr>
            <a:grpSpLocks noChangeAspect="1"/>
          </p:cNvGrpSpPr>
          <p:nvPr/>
        </p:nvGrpSpPr>
        <p:grpSpPr bwMode="auto">
          <a:xfrm>
            <a:off x="4545233" y="505241"/>
            <a:ext cx="5910794" cy="4849184"/>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1"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Rectangle 54"/>
            <p:cNvSpPr>
              <a:spLocks noChangeArrowheads="1"/>
            </p:cNvSpPr>
            <p:nvPr/>
          </p:nvSpPr>
          <p:spPr bwMode="auto">
            <a:xfrm>
              <a:off x="4731" y="523"/>
              <a:ext cx="5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SQL-A</a:t>
              </a:r>
              <a:endParaRPr lang="en-US" altLang="en-US">
                <a:solidFill>
                  <a:srgbClr val="00B0F0"/>
                </a:solidFill>
              </a:endParaRPr>
            </a:p>
          </p:txBody>
        </p:sp>
        <p:sp>
          <p:nvSpPr>
            <p:cNvPr id="58" name="Rectangle 55"/>
            <p:cNvSpPr>
              <a:spLocks noChangeArrowheads="1"/>
            </p:cNvSpPr>
            <p:nvPr/>
          </p:nvSpPr>
          <p:spPr bwMode="auto">
            <a:xfrm>
              <a:off x="4671" y="738"/>
              <a:ext cx="69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Website</a:t>
              </a:r>
              <a:endParaRPr lang="en-US" altLang="en-US">
                <a:solidFill>
                  <a:srgbClr val="00B0F0"/>
                </a:solidFill>
              </a:endParaRPr>
            </a:p>
          </p:txBody>
        </p:sp>
        <p:sp>
          <p:nvSpPr>
            <p:cNvPr id="59" name="Rectangle 56"/>
            <p:cNvSpPr>
              <a:spLocks noChangeArrowheads="1"/>
            </p:cNvSpPr>
            <p:nvPr/>
          </p:nvSpPr>
          <p:spPr bwMode="auto">
            <a:xfrm>
              <a:off x="4676" y="1020"/>
              <a:ext cx="656"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800" b="1" dirty="0">
                  <a:solidFill>
                    <a:srgbClr val="414042"/>
                  </a:solidFill>
                  <a:latin typeface="Segoe Pro Display Semibold" panose="020B0702040504020203" pitchFamily="34" charset="0"/>
                </a:rPr>
                <a:t>[SQL CONFIG] VM (2x)</a:t>
              </a:r>
              <a:endParaRPr lang="en-US" altLang="en-US" dirty="0">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SQL</a:t>
              </a:r>
              <a:endParaRPr lang="en-US" altLang="en-US">
                <a:solidFill>
                  <a:srgbClr val="00B0F0"/>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C</a:t>
              </a:r>
              <a:endParaRPr lang="en-US" altLang="en-US">
                <a:solidFill>
                  <a:srgbClr val="00B0F0"/>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ONFIG</a:t>
              </a:r>
              <a:endParaRPr lang="en-US" altLang="en-US">
                <a:solidFill>
                  <a:srgbClr val="00B0F0"/>
                </a:solidFill>
              </a:endParaRPr>
            </a:p>
          </p:txBody>
        </p:sp>
      </p:grpSp>
    </p:spTree>
    <p:extLst>
      <p:ext uri="{BB962C8B-B14F-4D97-AF65-F5344CB8AC3E}">
        <p14:creationId xmlns:p14="http://schemas.microsoft.com/office/powerpoint/2010/main" val="108276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89867" y="1396549"/>
            <a:ext cx="10406931" cy="2926746"/>
          </a:xfrm>
          <a:prstGeom prst="rect">
            <a:avLst/>
          </a:prstGeom>
          <a:noFill/>
        </p:spPr>
        <p:txBody>
          <a:bodyPr>
            <a:spAutoFit/>
          </a:bodyPr>
          <a:lstStyle/>
          <a:p>
            <a:pPr defTabSz="914367">
              <a:spcAft>
                <a:spcPts val="2353"/>
              </a:spcAft>
              <a:defRPr/>
            </a:pPr>
            <a:r>
              <a:rPr lang="en-US" sz="3137" kern="0" dirty="0">
                <a:gradFill>
                  <a:gsLst>
                    <a:gs pos="1250">
                      <a:schemeClr val="tx1"/>
                    </a:gs>
                    <a:gs pos="100000">
                      <a:schemeClr val="tx1"/>
                    </a:gs>
                  </a:gsLst>
                  <a:lin ang="5400000" scaled="0"/>
                </a:gradFill>
                <a:latin typeface="+mj-lt"/>
              </a:rPr>
              <a:t>Deploy anywhere with Azure as your data center</a:t>
            </a:r>
          </a:p>
          <a:p>
            <a:pPr defTabSz="914367">
              <a:spcAft>
                <a:spcPts val="2353"/>
              </a:spcAft>
              <a:defRPr/>
            </a:pPr>
            <a:r>
              <a:rPr lang="en-US" sz="3137" kern="0" dirty="0">
                <a:gradFill>
                  <a:gsLst>
                    <a:gs pos="1250">
                      <a:schemeClr val="tx1"/>
                    </a:gs>
                    <a:gs pos="100000">
                      <a:schemeClr val="tx1"/>
                    </a:gs>
                  </a:gsLst>
                  <a:lin ang="5400000" scaled="0"/>
                </a:gradFill>
                <a:latin typeface="+mj-lt"/>
              </a:rPr>
              <a:t>Run virtually any Windows or Linux based workload</a:t>
            </a:r>
          </a:p>
          <a:p>
            <a:pPr defTabSz="914367">
              <a:spcAft>
                <a:spcPts val="2353"/>
              </a:spcAft>
              <a:defRPr/>
            </a:pPr>
            <a:r>
              <a:rPr lang="en-US" sz="3137" kern="0" dirty="0">
                <a:gradFill>
                  <a:gsLst>
                    <a:gs pos="1250">
                      <a:schemeClr val="tx1"/>
                    </a:gs>
                    <a:gs pos="100000">
                      <a:schemeClr val="tx1"/>
                    </a:gs>
                  </a:gsLst>
                  <a:lin ang="5400000" scaled="0"/>
                </a:gradFill>
                <a:latin typeface="+mj-lt"/>
              </a:rPr>
              <a:t>Monitoring, scale, and automation is built in </a:t>
            </a:r>
            <a:endParaRPr lang="en-US" sz="3137" kern="0" dirty="0">
              <a:gradFill>
                <a:gsLst>
                  <a:gs pos="1250">
                    <a:schemeClr val="tx1"/>
                  </a:gs>
                  <a:gs pos="100000">
                    <a:schemeClr val="tx1"/>
                  </a:gs>
                </a:gsLst>
                <a:lin ang="5400000" scaled="0"/>
              </a:gradFill>
              <a:latin typeface="+mj-lt"/>
            </a:endParaRPr>
          </a:p>
          <a:p>
            <a:pPr defTabSz="914367">
              <a:spcAft>
                <a:spcPts val="2353"/>
              </a:spcAft>
              <a:defRPr/>
            </a:pPr>
            <a:r>
              <a:rPr lang="en-US" sz="3137" kern="0" dirty="0">
                <a:gradFill>
                  <a:gsLst>
                    <a:gs pos="1250">
                      <a:schemeClr val="tx1"/>
                    </a:gs>
                    <a:gs pos="100000">
                      <a:schemeClr val="tx1"/>
                    </a:gs>
                  </a:gsLst>
                  <a:lin ang="5400000" scaled="0"/>
                </a:gradFill>
                <a:latin typeface="+mj-lt"/>
              </a:rPr>
              <a:t>Flexible hybrid </a:t>
            </a:r>
            <a:r>
              <a:rPr lang="en-US" sz="3137" kern="0" dirty="0">
                <a:gradFill>
                  <a:gsLst>
                    <a:gs pos="1250">
                      <a:schemeClr val="tx1"/>
                    </a:gs>
                    <a:gs pos="100000">
                      <a:schemeClr val="tx1"/>
                    </a:gs>
                  </a:gsLst>
                  <a:lin ang="5400000" scaled="0"/>
                </a:gradFill>
                <a:latin typeface="+mj-lt"/>
              </a:rPr>
              <a:t>c</a:t>
            </a:r>
            <a:r>
              <a:rPr lang="en-US" sz="3137" kern="0" dirty="0">
                <a:gradFill>
                  <a:gsLst>
                    <a:gs pos="1250">
                      <a:schemeClr val="tx1"/>
                    </a:gs>
                    <a:gs pos="100000">
                      <a:schemeClr val="tx1"/>
                    </a:gs>
                  </a:gsLst>
                  <a:lin ang="5400000" scaled="0"/>
                </a:gradFill>
                <a:latin typeface="+mj-lt"/>
              </a:rPr>
              <a:t>onnectivity options</a:t>
            </a:r>
            <a:endParaRPr lang="en-US" sz="3137" kern="0" dirty="0">
              <a:gradFill>
                <a:gsLst>
                  <a:gs pos="1250">
                    <a:schemeClr val="tx1"/>
                  </a:gs>
                  <a:gs pos="100000">
                    <a:schemeClr val="tx1"/>
                  </a:gs>
                </a:gsLst>
                <a:lin ang="5400000" scaled="0"/>
              </a:gradFill>
              <a:latin typeface="+mj-lt"/>
            </a:endParaRPr>
          </a:p>
        </p:txBody>
      </p:sp>
      <p:grpSp>
        <p:nvGrpSpPr>
          <p:cNvPr id="8" name="Group 7"/>
          <p:cNvGrpSpPr/>
          <p:nvPr/>
        </p:nvGrpSpPr>
        <p:grpSpPr>
          <a:xfrm rot="18900000">
            <a:off x="503730" y="1406312"/>
            <a:ext cx="442254" cy="297600"/>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grpSp>
      <p:grpSp>
        <p:nvGrpSpPr>
          <p:cNvPr id="24" name="Group 23"/>
          <p:cNvGrpSpPr/>
          <p:nvPr/>
        </p:nvGrpSpPr>
        <p:grpSpPr>
          <a:xfrm rot="18900000">
            <a:off x="503730" y="2208528"/>
            <a:ext cx="442254" cy="297600"/>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grpSp>
      <p:grpSp>
        <p:nvGrpSpPr>
          <p:cNvPr id="27" name="Group 26"/>
          <p:cNvGrpSpPr/>
          <p:nvPr/>
        </p:nvGrpSpPr>
        <p:grpSpPr>
          <a:xfrm rot="18900000">
            <a:off x="503730" y="3019858"/>
            <a:ext cx="442254" cy="297600"/>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grpSp>
      <p:grpSp>
        <p:nvGrpSpPr>
          <p:cNvPr id="30" name="Group 29"/>
          <p:cNvGrpSpPr/>
          <p:nvPr/>
        </p:nvGrpSpPr>
        <p:grpSpPr>
          <a:xfrm rot="18900000">
            <a:off x="503730" y="3822074"/>
            <a:ext cx="442254" cy="297600"/>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grpSp>
      <p:grpSp>
        <p:nvGrpSpPr>
          <p:cNvPr id="20" name="Group 19"/>
          <p:cNvGrpSpPr>
            <a:grpSpLocks/>
          </p:cNvGrpSpPr>
          <p:nvPr/>
        </p:nvGrpSpPr>
        <p:grpSpPr bwMode="auto">
          <a:xfrm flipH="1">
            <a:off x="7694251" y="1968554"/>
            <a:ext cx="4228447" cy="3342918"/>
            <a:chOff x="2348247" y="1709773"/>
            <a:chExt cx="7397345" cy="5322534"/>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Rectangle 32"/>
          <p:cNvSpPr/>
          <p:nvPr/>
        </p:nvSpPr>
        <p:spPr>
          <a:xfrm>
            <a:off x="1" y="5297559"/>
            <a:ext cx="12190443" cy="1629438"/>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67" eaLnBrk="1" fontAlgn="auto" hangingPunct="1">
              <a:spcBef>
                <a:spcPts val="0"/>
              </a:spcBef>
              <a:spcAft>
                <a:spcPts val="0"/>
              </a:spcAft>
              <a:defRPr/>
            </a:pPr>
            <a:endParaRPr lang="en-US" sz="1765"/>
          </a:p>
        </p:txBody>
      </p:sp>
      <p:sp>
        <p:nvSpPr>
          <p:cNvPr id="36" name="TextBox 22"/>
          <p:cNvSpPr txBox="1"/>
          <p:nvPr/>
        </p:nvSpPr>
        <p:spPr>
          <a:xfrm>
            <a:off x="1289867" y="5743168"/>
            <a:ext cx="10847363" cy="633412"/>
          </a:xfrm>
          <a:prstGeom prst="rect">
            <a:avLst/>
          </a:prstGeom>
          <a:noFill/>
          <a:ln>
            <a:noFill/>
          </a:ln>
        </p:spPr>
        <p:txBody>
          <a:bodyPr anchor="ctr">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itchFamily="34" charset="-128"/>
                <a:cs typeface="+mn-cs"/>
              </a:defRPr>
            </a:lvl9pPr>
          </a:lstStyle>
          <a:p>
            <a:pPr defTabSz="914367" eaLnBrk="1" fontAlgn="auto" hangingPunct="1">
              <a:spcBef>
                <a:spcPts val="0"/>
              </a:spcBef>
              <a:spcAft>
                <a:spcPts val="0"/>
              </a:spcAft>
              <a:defRPr/>
            </a:pPr>
            <a:r>
              <a:rPr lang="en-US" sz="3529" dirty="0">
                <a:gradFill>
                  <a:gsLst>
                    <a:gs pos="1250">
                      <a:schemeClr val="tx1"/>
                    </a:gs>
                    <a:gs pos="100000">
                      <a:schemeClr val="tx1"/>
                    </a:gs>
                  </a:gsLst>
                  <a:lin ang="5400000" scaled="0"/>
                </a:gradFill>
                <a:latin typeface="+mj-lt"/>
                <a:ea typeface="+mn-ea"/>
              </a:rPr>
              <a:t>Let’s compare a traditional vs. an Azure deployment </a:t>
            </a:r>
            <a:endParaRPr lang="en-US" sz="3529" u="sng" dirty="0">
              <a:gradFill>
                <a:gsLst>
                  <a:gs pos="1250">
                    <a:schemeClr val="tx1"/>
                  </a:gs>
                  <a:gs pos="100000">
                    <a:schemeClr val="tx1"/>
                  </a:gs>
                </a:gsLst>
                <a:lin ang="5400000" scaled="0"/>
              </a:gradFill>
              <a:latin typeface="+mj-lt"/>
              <a:ea typeface="+mn-ea"/>
            </a:endParaRPr>
          </a:p>
        </p:txBody>
      </p:sp>
      <p:sp>
        <p:nvSpPr>
          <p:cNvPr id="22" name="Freeform 99"/>
          <p:cNvSpPr>
            <a:spLocks noChangeAspect="1"/>
          </p:cNvSpPr>
          <p:nvPr/>
        </p:nvSpPr>
        <p:spPr bwMode="black">
          <a:xfrm>
            <a:off x="463278" y="5852887"/>
            <a:ext cx="564934" cy="41397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a:defRPr/>
            </a:pPr>
            <a:endParaRPr lang="en-US" sz="1323" kern="0" dirty="0">
              <a:solidFill>
                <a:srgbClr val="000000"/>
              </a:solidFill>
            </a:endParaRPr>
          </a:p>
        </p:txBody>
      </p:sp>
      <p:sp>
        <p:nvSpPr>
          <p:cNvPr id="4" name="Title 3"/>
          <p:cNvSpPr>
            <a:spLocks noGrp="1"/>
          </p:cNvSpPr>
          <p:nvPr>
            <p:ph type="title"/>
          </p:nvPr>
        </p:nvSpPr>
        <p:spPr>
          <a:xfrm>
            <a:off x="279201" y="299918"/>
            <a:ext cx="11655840" cy="899537"/>
          </a:xfrm>
        </p:spPr>
        <p:txBody>
          <a:bodyPr/>
          <a:lstStyle/>
          <a:p>
            <a:r>
              <a:rPr lang="en-US" dirty="0"/>
              <a:t>Why Infrastructure as a Service</a:t>
            </a:r>
            <a:r>
              <a:rPr lang="en-US" dirty="0" smtClean="0"/>
              <a:t>?</a:t>
            </a:r>
            <a:endParaRPr lang="en-US" dirty="0"/>
          </a:p>
        </p:txBody>
      </p:sp>
    </p:spTree>
    <p:extLst>
      <p:ext uri="{BB962C8B-B14F-4D97-AF65-F5344CB8AC3E}">
        <p14:creationId xmlns:p14="http://schemas.microsoft.com/office/powerpoint/2010/main" val="176693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660" y="299993"/>
            <a:ext cx="11655078" cy="899537"/>
          </a:xfrm>
        </p:spPr>
        <p:txBody>
          <a:bodyPr/>
          <a:lstStyle/>
          <a:p>
            <a:r>
              <a:rPr lang="en-US" dirty="0" smtClean="0"/>
              <a:t>Deploying a Traditional N-Tier </a:t>
            </a:r>
            <a:r>
              <a:rPr lang="en-US" dirty="0"/>
              <a:t>I</a:t>
            </a:r>
            <a:r>
              <a:rPr lang="en-US" dirty="0" smtClean="0"/>
              <a:t>nfrastructure</a:t>
            </a:r>
            <a:endParaRPr lang="en-US" dirty="0"/>
          </a:p>
        </p:txBody>
      </p:sp>
      <p:sp>
        <p:nvSpPr>
          <p:cNvPr id="5" name="TextBox 4"/>
          <p:cNvSpPr txBox="1"/>
          <p:nvPr/>
        </p:nvSpPr>
        <p:spPr>
          <a:xfrm>
            <a:off x="7209968" y="2235700"/>
            <a:ext cx="496931"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WEB</a:t>
            </a:r>
          </a:p>
        </p:txBody>
      </p:sp>
      <p:sp>
        <p:nvSpPr>
          <p:cNvPr id="6" name="TextBox 5"/>
          <p:cNvSpPr txBox="1"/>
          <p:nvPr/>
        </p:nvSpPr>
        <p:spPr>
          <a:xfrm>
            <a:off x="10395224" y="2235699"/>
            <a:ext cx="439223"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SQL</a:t>
            </a:r>
          </a:p>
        </p:txBody>
      </p:sp>
      <p:sp>
        <p:nvSpPr>
          <p:cNvPr id="7" name="TextBox 6"/>
          <p:cNvSpPr txBox="1"/>
          <p:nvPr/>
        </p:nvSpPr>
        <p:spPr>
          <a:xfrm>
            <a:off x="8764905" y="2248574"/>
            <a:ext cx="440826"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APP</a:t>
            </a:r>
          </a:p>
        </p:txBody>
      </p:sp>
      <p:cxnSp>
        <p:nvCxnSpPr>
          <p:cNvPr id="9" name="Elbow Connector 8"/>
          <p:cNvCxnSpPr/>
          <p:nvPr/>
        </p:nvCxnSpPr>
        <p:spPr>
          <a:xfrm>
            <a:off x="6045912" y="3949050"/>
            <a:ext cx="921556" cy="49221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flipV="1">
            <a:off x="6045912" y="3438674"/>
            <a:ext cx="921556" cy="51037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Elbow Connector 10"/>
          <p:cNvCxnSpPr/>
          <p:nvPr/>
        </p:nvCxnSpPr>
        <p:spPr>
          <a:xfrm rot="16200000" flipV="1">
            <a:off x="10165915" y="3992095"/>
            <a:ext cx="390900" cy="142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rot="16200000" flipV="1">
            <a:off x="10758910" y="3399100"/>
            <a:ext cx="170288" cy="191622"/>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Elbow Connector 12"/>
          <p:cNvCxnSpPr/>
          <p:nvPr/>
        </p:nvCxnSpPr>
        <p:spPr>
          <a:xfrm flipV="1">
            <a:off x="10763566" y="4369136"/>
            <a:ext cx="170321" cy="188249"/>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Rectangle 13"/>
          <p:cNvSpPr/>
          <p:nvPr/>
        </p:nvSpPr>
        <p:spPr bwMode="auto">
          <a:xfrm>
            <a:off x="6176590" y="2025970"/>
            <a:ext cx="5368530" cy="4331551"/>
          </a:xfrm>
          <a:prstGeom prst="rect">
            <a:avLst/>
          </a:prstGeom>
          <a:noFill/>
          <a:ln>
            <a:solidFill>
              <a:srgbClr val="00B0F0"/>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kern="0" dirty="0">
              <a:solidFill>
                <a:schemeClr val="tx1"/>
              </a:solidFill>
              <a:latin typeface="Segoe UI" panose="020B0502040204020203" pitchFamily="34" charset="0"/>
            </a:endParaRPr>
          </a:p>
        </p:txBody>
      </p:sp>
      <p:sp>
        <p:nvSpPr>
          <p:cNvPr id="15" name="TextBox 14"/>
          <p:cNvSpPr txBox="1"/>
          <p:nvPr/>
        </p:nvSpPr>
        <p:spPr>
          <a:xfrm>
            <a:off x="6567372" y="5675646"/>
            <a:ext cx="4742772" cy="615460"/>
          </a:xfrm>
          <a:prstGeom prst="rect">
            <a:avLst/>
          </a:prstGeom>
          <a:noFill/>
        </p:spPr>
        <p:txBody>
          <a:bodyPr wrap="squar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Networking </a:t>
            </a:r>
            <a:r>
              <a:rPr lang="en-US" sz="2000" kern="0" dirty="0">
                <a:gradFill>
                  <a:gsLst>
                    <a:gs pos="2917">
                      <a:schemeClr val="tx1"/>
                    </a:gs>
                    <a:gs pos="30000">
                      <a:schemeClr val="tx1"/>
                    </a:gs>
                  </a:gsLst>
                  <a:lin ang="5400000" scaled="0"/>
                </a:gradFill>
                <a:latin typeface="Segoe UI Light" pitchFamily="34" charset="0"/>
              </a:rPr>
              <a:t>Infrastructure</a:t>
            </a:r>
          </a:p>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Routers, Switches, Cables, Load Balancing</a:t>
            </a:r>
            <a:endParaRPr lang="en-US" sz="2000" kern="0" dirty="0">
              <a:gradFill>
                <a:gsLst>
                  <a:gs pos="2917">
                    <a:schemeClr val="tx1"/>
                  </a:gs>
                  <a:gs pos="30000">
                    <a:schemeClr val="tx1"/>
                  </a:gs>
                </a:gsLst>
                <a:lin ang="5400000" scaled="0"/>
              </a:gradFill>
              <a:latin typeface="Segoe UI Light" pitchFamily="34" charset="0"/>
            </a:endParaRPr>
          </a:p>
        </p:txBody>
      </p:sp>
      <p:cxnSp>
        <p:nvCxnSpPr>
          <p:cNvPr id="16" name="Elbow Connector 15"/>
          <p:cNvCxnSpPr/>
          <p:nvPr/>
        </p:nvCxnSpPr>
        <p:spPr>
          <a:xfrm rot="10800000" flipV="1">
            <a:off x="7981730" y="3375879"/>
            <a:ext cx="485511" cy="1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Elbow Connector 16"/>
          <p:cNvCxnSpPr/>
          <p:nvPr/>
        </p:nvCxnSpPr>
        <p:spPr>
          <a:xfrm rot="10800000">
            <a:off x="7993009" y="4547525"/>
            <a:ext cx="484069" cy="138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8176544" y="3390784"/>
            <a:ext cx="0" cy="11653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6960182" y="2629012"/>
            <a:ext cx="1007652" cy="2696886"/>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0" name="Rectangle 19"/>
          <p:cNvSpPr/>
          <p:nvPr/>
        </p:nvSpPr>
        <p:spPr bwMode="auto">
          <a:xfrm>
            <a:off x="8486268" y="2629012"/>
            <a:ext cx="1007652" cy="2707258"/>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1" name="Rectangle 20"/>
          <p:cNvSpPr/>
          <p:nvPr/>
        </p:nvSpPr>
        <p:spPr bwMode="auto">
          <a:xfrm>
            <a:off x="9997226" y="2629014"/>
            <a:ext cx="1243168" cy="2696885"/>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2" name="TextBox 21"/>
          <p:cNvSpPr txBox="1"/>
          <p:nvPr/>
        </p:nvSpPr>
        <p:spPr>
          <a:xfrm>
            <a:off x="259342" y="2522626"/>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Setup Network Infrastructure</a:t>
            </a:r>
          </a:p>
        </p:txBody>
      </p:sp>
      <p:sp>
        <p:nvSpPr>
          <p:cNvPr id="23" name="TextBox 22"/>
          <p:cNvSpPr txBox="1"/>
          <p:nvPr/>
        </p:nvSpPr>
        <p:spPr>
          <a:xfrm>
            <a:off x="257722" y="3115902"/>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Setup Server Infrastructure</a:t>
            </a:r>
          </a:p>
        </p:txBody>
      </p:sp>
      <p:sp>
        <p:nvSpPr>
          <p:cNvPr id="24" name="TextBox 23"/>
          <p:cNvSpPr txBox="1"/>
          <p:nvPr/>
        </p:nvSpPr>
        <p:spPr>
          <a:xfrm>
            <a:off x="266781" y="3727016"/>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Install and Patch OS </a:t>
            </a:r>
          </a:p>
        </p:txBody>
      </p:sp>
      <p:sp>
        <p:nvSpPr>
          <p:cNvPr id="25" name="TextBox 24"/>
          <p:cNvSpPr txBox="1"/>
          <p:nvPr/>
        </p:nvSpPr>
        <p:spPr>
          <a:xfrm>
            <a:off x="269602" y="4323874"/>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Install and Configure Apps</a:t>
            </a:r>
          </a:p>
        </p:txBody>
      </p:sp>
      <p:sp>
        <p:nvSpPr>
          <p:cNvPr id="26" name="TextBox 25"/>
          <p:cNvSpPr txBox="1"/>
          <p:nvPr/>
        </p:nvSpPr>
        <p:spPr>
          <a:xfrm>
            <a:off x="249682" y="4930860"/>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Multiple </a:t>
            </a:r>
            <a:r>
              <a:rPr lang="en-US" sz="1961" kern="0" dirty="0">
                <a:gradFill>
                  <a:gsLst>
                    <a:gs pos="2917">
                      <a:schemeClr val="tx1"/>
                    </a:gs>
                    <a:gs pos="30000">
                      <a:schemeClr val="tx1"/>
                    </a:gs>
                  </a:gsLst>
                  <a:lin ang="5400000" scaled="0"/>
                </a:gradFill>
                <a:cs typeface="Segoe UI" panose="020B0502040204020203" pitchFamily="34" charset="0"/>
              </a:rPr>
              <a:t>Environments</a:t>
            </a:r>
            <a:r>
              <a:rPr lang="en-US" sz="1961" kern="0" dirty="0">
                <a:gradFill>
                  <a:gsLst>
                    <a:gs pos="2917">
                      <a:schemeClr val="tx1"/>
                    </a:gs>
                    <a:gs pos="30000">
                      <a:schemeClr val="tx1"/>
                    </a:gs>
                  </a:gsLst>
                  <a:lin ang="5400000" scaled="0"/>
                </a:gradFill>
                <a:cs typeface="Segoe UI" panose="020B0502040204020203" pitchFamily="34" charset="0"/>
              </a:rPr>
              <a:t>?</a:t>
            </a:r>
          </a:p>
        </p:txBody>
      </p:sp>
      <p:sp>
        <p:nvSpPr>
          <p:cNvPr id="27" name="TextBox 26"/>
          <p:cNvSpPr txBox="1"/>
          <p:nvPr/>
        </p:nvSpPr>
        <p:spPr>
          <a:xfrm>
            <a:off x="257722" y="1911891"/>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Order Hardware</a:t>
            </a:r>
            <a:endParaRPr lang="en-US" sz="1961" kern="0" dirty="0">
              <a:gradFill>
                <a:gsLst>
                  <a:gs pos="2917">
                    <a:schemeClr val="tx1"/>
                  </a:gs>
                  <a:gs pos="30000">
                    <a:schemeClr val="tx1"/>
                  </a:gs>
                </a:gsLst>
                <a:lin ang="5400000" scaled="0"/>
              </a:gradFill>
              <a:cs typeface="Segoe UI" panose="020B0502040204020203" pitchFamily="34" charset="0"/>
            </a:endParaRPr>
          </a:p>
        </p:txBody>
      </p:sp>
      <p:pic>
        <p:nvPicPr>
          <p:cNvPr id="28" name="Picture 2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rot="16200000">
            <a:off x="5637554" y="3562107"/>
            <a:ext cx="764951" cy="764951"/>
          </a:xfrm>
          <a:prstGeom prst="rect">
            <a:avLst/>
          </a:prstGeom>
        </p:spPr>
      </p:pic>
      <p:pic>
        <p:nvPicPr>
          <p:cNvPr id="29" name="Picture 2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149857" y="2912803"/>
            <a:ext cx="764951" cy="764951"/>
          </a:xfrm>
          <a:prstGeom prst="rect">
            <a:avLst/>
          </a:prstGeom>
        </p:spPr>
      </p:pic>
      <p:pic>
        <p:nvPicPr>
          <p:cNvPr id="30" name="Picture 2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178947" y="4210743"/>
            <a:ext cx="764951" cy="764951"/>
          </a:xfrm>
          <a:prstGeom prst="rect">
            <a:avLst/>
          </a:prstGeom>
        </p:spPr>
      </p:pic>
      <p:pic>
        <p:nvPicPr>
          <p:cNvPr id="31" name="Picture 3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032784" y="2850230"/>
            <a:ext cx="764951" cy="764951"/>
          </a:xfrm>
          <a:prstGeom prst="rect">
            <a:avLst/>
          </a:prstGeom>
        </p:spPr>
      </p:pic>
      <p:pic>
        <p:nvPicPr>
          <p:cNvPr id="32" name="Picture 3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045184" y="4327058"/>
            <a:ext cx="764951" cy="764951"/>
          </a:xfrm>
          <a:prstGeom prst="rect">
            <a:avLst/>
          </a:prstGeom>
        </p:spPr>
      </p:pic>
      <p:pic>
        <p:nvPicPr>
          <p:cNvPr id="33" name="Picture 3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571822" y="3625709"/>
            <a:ext cx="764951" cy="764951"/>
          </a:xfrm>
          <a:prstGeom prst="rect">
            <a:avLst/>
          </a:prstGeom>
        </p:spPr>
      </p:pic>
      <p:pic>
        <p:nvPicPr>
          <p:cNvPr id="34" name="Picture 3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700678" y="2845342"/>
            <a:ext cx="764951" cy="764951"/>
          </a:xfrm>
          <a:prstGeom prst="rect">
            <a:avLst/>
          </a:prstGeom>
        </p:spPr>
      </p:pic>
      <p:pic>
        <p:nvPicPr>
          <p:cNvPr id="35" name="Picture 3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669198" y="4035118"/>
            <a:ext cx="764951" cy="764951"/>
          </a:xfrm>
          <a:prstGeom prst="rect">
            <a:avLst/>
          </a:prstGeom>
        </p:spPr>
      </p:pic>
      <p:sp>
        <p:nvSpPr>
          <p:cNvPr id="36" name="TextBox 35"/>
          <p:cNvSpPr txBox="1"/>
          <p:nvPr/>
        </p:nvSpPr>
        <p:spPr>
          <a:xfrm>
            <a:off x="248130" y="5502017"/>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Repeat steps</a:t>
            </a:r>
            <a:endParaRPr lang="en-US" sz="1961" kern="0" dirty="0">
              <a:gradFill>
                <a:gsLst>
                  <a:gs pos="2917">
                    <a:schemeClr val="tx1"/>
                  </a:gs>
                  <a:gs pos="30000">
                    <a:schemeClr val="tx1"/>
                  </a:gs>
                </a:gsLst>
                <a:lin ang="5400000" scaled="0"/>
              </a:gradFill>
              <a:cs typeface="Segoe UI" panose="020B0502040204020203" pitchFamily="34" charset="0"/>
            </a:endParaRPr>
          </a:p>
        </p:txBody>
      </p:sp>
    </p:spTree>
    <p:extLst>
      <p:ext uri="{BB962C8B-B14F-4D97-AF65-F5344CB8AC3E}">
        <p14:creationId xmlns:p14="http://schemas.microsoft.com/office/powerpoint/2010/main" val="269061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fade">
                                      <p:cBhvr>
                                        <p:cTn id="95" dur="500"/>
                                        <p:tgtEl>
                                          <p:spTgt spid="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500"/>
                                        <p:tgtEl>
                                          <p:spTgt spid="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par>
                                <p:cTn id="104" presetID="2" presetClass="entr" presetSubtype="4"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 calcmode="lin" valueType="num">
                                      <p:cBhvr additive="base">
                                        <p:cTn id="106" dur="500" fill="hold"/>
                                        <p:tgtEl>
                                          <p:spTgt spid="36"/>
                                        </p:tgtEl>
                                        <p:attrNameLst>
                                          <p:attrName>ppt_x</p:attrName>
                                        </p:attrNameLst>
                                      </p:cBhvr>
                                      <p:tavLst>
                                        <p:tav tm="0">
                                          <p:val>
                                            <p:strVal val="#ppt_x"/>
                                          </p:val>
                                        </p:tav>
                                        <p:tav tm="100000">
                                          <p:val>
                                            <p:strVal val="#ppt_x"/>
                                          </p:val>
                                        </p:tav>
                                      </p:tavLst>
                                    </p:anim>
                                    <p:anim calcmode="lin" valueType="num">
                                      <p:cBhvr additive="base">
                                        <p:cTn id="10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animBg="1"/>
      <p:bldP spid="15" grpId="0"/>
      <p:bldP spid="19" grpId="0" animBg="1"/>
      <p:bldP spid="20" grpId="0" animBg="1"/>
      <p:bldP spid="21" grpId="0" animBg="1"/>
      <p:bldP spid="22" grpId="0"/>
      <p:bldP spid="23" grpId="0"/>
      <p:bldP spid="24" grpId="0"/>
      <p:bldP spid="25" grpId="0"/>
      <p:bldP spid="26" grpId="0"/>
      <p:bldP spid="27"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7724" y="301446"/>
            <a:ext cx="11665039" cy="899537"/>
          </a:xfrm>
        </p:spPr>
        <p:txBody>
          <a:bodyPr/>
          <a:lstStyle/>
          <a:p>
            <a:r>
              <a:rPr lang="en-US" dirty="0" smtClean="0"/>
              <a:t>Deploying with Microsoft Azure IaaS </a:t>
            </a:r>
            <a:br>
              <a:rPr lang="en-US" dirty="0" smtClean="0"/>
            </a:br>
            <a:r>
              <a:rPr lang="en-US" sz="3529" dirty="0"/>
              <a:t>Without automation</a:t>
            </a:r>
            <a:r>
              <a:rPr lang="en-US" dirty="0" smtClean="0"/>
              <a:t> </a:t>
            </a:r>
            <a:endParaRPr lang="en-US" dirty="0"/>
          </a:p>
        </p:txBody>
      </p:sp>
      <p:sp>
        <p:nvSpPr>
          <p:cNvPr id="4" name="TextBox 3"/>
          <p:cNvSpPr txBox="1"/>
          <p:nvPr/>
        </p:nvSpPr>
        <p:spPr>
          <a:xfrm>
            <a:off x="7209968" y="2235700"/>
            <a:ext cx="496931"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WEB</a:t>
            </a:r>
          </a:p>
        </p:txBody>
      </p:sp>
      <p:sp>
        <p:nvSpPr>
          <p:cNvPr id="5" name="TextBox 4"/>
          <p:cNvSpPr txBox="1"/>
          <p:nvPr/>
        </p:nvSpPr>
        <p:spPr>
          <a:xfrm>
            <a:off x="10395224" y="2235699"/>
            <a:ext cx="439223"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SQL</a:t>
            </a:r>
          </a:p>
        </p:txBody>
      </p:sp>
      <p:sp>
        <p:nvSpPr>
          <p:cNvPr id="6" name="TextBox 5"/>
          <p:cNvSpPr txBox="1"/>
          <p:nvPr/>
        </p:nvSpPr>
        <p:spPr>
          <a:xfrm>
            <a:off x="8764905" y="2248574"/>
            <a:ext cx="440826"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APP</a:t>
            </a:r>
          </a:p>
        </p:txBody>
      </p:sp>
      <p:cxnSp>
        <p:nvCxnSpPr>
          <p:cNvPr id="8" name="Elbow Connector 7"/>
          <p:cNvCxnSpPr/>
          <p:nvPr/>
        </p:nvCxnSpPr>
        <p:spPr>
          <a:xfrm>
            <a:off x="6045912" y="3949050"/>
            <a:ext cx="921556" cy="49221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 name="Elbow Connector 8"/>
          <p:cNvCxnSpPr/>
          <p:nvPr/>
        </p:nvCxnSpPr>
        <p:spPr>
          <a:xfrm flipV="1">
            <a:off x="6045912" y="3438674"/>
            <a:ext cx="921556" cy="51037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rot="16200000" flipV="1">
            <a:off x="10165915" y="3992095"/>
            <a:ext cx="390900" cy="142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Elbow Connector 10"/>
          <p:cNvCxnSpPr/>
          <p:nvPr/>
        </p:nvCxnSpPr>
        <p:spPr>
          <a:xfrm rot="16200000" flipV="1">
            <a:off x="10758910" y="3392152"/>
            <a:ext cx="170288" cy="191622"/>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flipV="1">
            <a:off x="10763566" y="4369136"/>
            <a:ext cx="170321" cy="188249"/>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Rectangle 12"/>
          <p:cNvSpPr/>
          <p:nvPr/>
        </p:nvSpPr>
        <p:spPr bwMode="auto">
          <a:xfrm>
            <a:off x="6176590" y="2025970"/>
            <a:ext cx="5368530" cy="4331551"/>
          </a:xfrm>
          <a:prstGeom prst="rect">
            <a:avLst/>
          </a:prstGeom>
          <a:noFill/>
          <a:ln>
            <a:solidFill>
              <a:srgbClr val="00B0F0"/>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kern="0" dirty="0">
              <a:solidFill>
                <a:schemeClr val="tx1"/>
              </a:solidFill>
              <a:latin typeface="Segoe UI" panose="020B0502040204020203" pitchFamily="34" charset="0"/>
            </a:endParaRPr>
          </a:p>
        </p:txBody>
      </p:sp>
      <p:sp>
        <p:nvSpPr>
          <p:cNvPr id="14" name="TextBox 13"/>
          <p:cNvSpPr txBox="1"/>
          <p:nvPr/>
        </p:nvSpPr>
        <p:spPr>
          <a:xfrm>
            <a:off x="6567372" y="5675646"/>
            <a:ext cx="4742772" cy="615460"/>
          </a:xfrm>
          <a:prstGeom prst="rect">
            <a:avLst/>
          </a:prstGeom>
          <a:noFill/>
        </p:spPr>
        <p:txBody>
          <a:bodyPr wrap="squar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Networking </a:t>
            </a:r>
            <a:r>
              <a:rPr lang="en-US" sz="2000" kern="0" dirty="0">
                <a:gradFill>
                  <a:gsLst>
                    <a:gs pos="2917">
                      <a:schemeClr val="tx1"/>
                    </a:gs>
                    <a:gs pos="30000">
                      <a:schemeClr val="tx1"/>
                    </a:gs>
                  </a:gsLst>
                  <a:lin ang="5400000" scaled="0"/>
                </a:gradFill>
                <a:latin typeface="Segoe UI Light" pitchFamily="34" charset="0"/>
              </a:rPr>
              <a:t>Infrastructure</a:t>
            </a:r>
          </a:p>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Mostly virtualized (IPSEC VPN or Routers)</a:t>
            </a:r>
            <a:endParaRPr lang="en-US" sz="2000" kern="0" dirty="0">
              <a:gradFill>
                <a:gsLst>
                  <a:gs pos="2917">
                    <a:schemeClr val="tx1"/>
                  </a:gs>
                  <a:gs pos="30000">
                    <a:schemeClr val="tx1"/>
                  </a:gs>
                </a:gsLst>
                <a:lin ang="5400000" scaled="0"/>
              </a:gradFill>
              <a:latin typeface="Segoe UI Light" pitchFamily="34" charset="0"/>
            </a:endParaRPr>
          </a:p>
        </p:txBody>
      </p:sp>
      <p:cxnSp>
        <p:nvCxnSpPr>
          <p:cNvPr id="15" name="Elbow Connector 14"/>
          <p:cNvCxnSpPr/>
          <p:nvPr/>
        </p:nvCxnSpPr>
        <p:spPr>
          <a:xfrm rot="10800000" flipV="1">
            <a:off x="7981730" y="3375879"/>
            <a:ext cx="485511" cy="1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Elbow Connector 15"/>
          <p:cNvCxnSpPr/>
          <p:nvPr/>
        </p:nvCxnSpPr>
        <p:spPr>
          <a:xfrm rot="10800000">
            <a:off x="7993009" y="4547525"/>
            <a:ext cx="484069" cy="138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8176544" y="3390784"/>
            <a:ext cx="0" cy="11653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6960182" y="2629012"/>
            <a:ext cx="1007652" cy="2696886"/>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9" name="Rectangle 18"/>
          <p:cNvSpPr/>
          <p:nvPr/>
        </p:nvSpPr>
        <p:spPr bwMode="auto">
          <a:xfrm>
            <a:off x="8486268" y="2629012"/>
            <a:ext cx="1007652" cy="2707258"/>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0" name="Rectangle 19"/>
          <p:cNvSpPr/>
          <p:nvPr/>
        </p:nvSpPr>
        <p:spPr bwMode="auto">
          <a:xfrm>
            <a:off x="9997226" y="2629014"/>
            <a:ext cx="1243168" cy="2696885"/>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0290" y="3188869"/>
            <a:ext cx="576760" cy="576760"/>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5347" y="4132304"/>
            <a:ext cx="576760" cy="576760"/>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778" y="3188671"/>
            <a:ext cx="576760" cy="576760"/>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9189" y="4104807"/>
            <a:ext cx="576760" cy="576760"/>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2017" y="4281111"/>
            <a:ext cx="576760" cy="576760"/>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4355" y="3150294"/>
            <a:ext cx="576760" cy="576760"/>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1829" y="3704428"/>
            <a:ext cx="576760" cy="576760"/>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538562" y="3635081"/>
            <a:ext cx="764951" cy="764951"/>
          </a:xfrm>
          <a:prstGeom prst="rect">
            <a:avLst/>
          </a:prstGeom>
        </p:spPr>
      </p:pic>
      <p:sp>
        <p:nvSpPr>
          <p:cNvPr id="29" name="TextBox 28"/>
          <p:cNvSpPr txBox="1"/>
          <p:nvPr/>
        </p:nvSpPr>
        <p:spPr>
          <a:xfrm>
            <a:off x="259343" y="1911352"/>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Configure Virtual Network</a:t>
            </a:r>
            <a:endParaRPr lang="en-US" sz="1961" kern="0" dirty="0">
              <a:gradFill>
                <a:gsLst>
                  <a:gs pos="2917">
                    <a:schemeClr val="tx1"/>
                  </a:gs>
                  <a:gs pos="30000">
                    <a:schemeClr val="tx1"/>
                  </a:gs>
                </a:gsLst>
                <a:lin ang="5400000" scaled="0"/>
              </a:gradFill>
              <a:cs typeface="Segoe UI" panose="020B0502040204020203" pitchFamily="34" charset="0"/>
            </a:endParaRPr>
          </a:p>
        </p:txBody>
      </p:sp>
      <p:sp>
        <p:nvSpPr>
          <p:cNvPr id="30" name="TextBox 29"/>
          <p:cNvSpPr txBox="1"/>
          <p:nvPr/>
        </p:nvSpPr>
        <p:spPr>
          <a:xfrm>
            <a:off x="255319" y="2514799"/>
            <a:ext cx="5260996"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Deploy VMs and Configure Load Balancer</a:t>
            </a:r>
            <a:endParaRPr lang="en-US" sz="1961" kern="0" dirty="0">
              <a:gradFill>
                <a:gsLst>
                  <a:gs pos="2917">
                    <a:schemeClr val="tx1"/>
                  </a:gs>
                  <a:gs pos="30000">
                    <a:schemeClr val="tx1"/>
                  </a:gs>
                </a:gsLst>
                <a:lin ang="5400000" scaled="0"/>
              </a:gradFill>
              <a:cs typeface="Segoe UI" panose="020B0502040204020203" pitchFamily="34" charset="0"/>
            </a:endParaRPr>
          </a:p>
        </p:txBody>
      </p:sp>
      <p:sp>
        <p:nvSpPr>
          <p:cNvPr id="31" name="TextBox 30"/>
          <p:cNvSpPr txBox="1"/>
          <p:nvPr/>
        </p:nvSpPr>
        <p:spPr>
          <a:xfrm>
            <a:off x="255319" y="3118246"/>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Patch the OS</a:t>
            </a:r>
            <a:endParaRPr lang="en-US" sz="1961" kern="0" dirty="0">
              <a:gradFill>
                <a:gsLst>
                  <a:gs pos="2917">
                    <a:schemeClr val="tx1"/>
                  </a:gs>
                  <a:gs pos="30000">
                    <a:schemeClr val="tx1"/>
                  </a:gs>
                </a:gsLst>
                <a:lin ang="5400000" scaled="0"/>
              </a:gradFill>
              <a:cs typeface="Segoe UI" panose="020B0502040204020203" pitchFamily="34" charset="0"/>
            </a:endParaRPr>
          </a:p>
        </p:txBody>
      </p:sp>
      <p:sp>
        <p:nvSpPr>
          <p:cNvPr id="32" name="TextBox 31"/>
          <p:cNvSpPr txBox="1"/>
          <p:nvPr/>
        </p:nvSpPr>
        <p:spPr>
          <a:xfrm>
            <a:off x="255319" y="4325139"/>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Multiple </a:t>
            </a:r>
            <a:r>
              <a:rPr lang="en-US" sz="1961" kern="0" dirty="0">
                <a:gradFill>
                  <a:gsLst>
                    <a:gs pos="2917">
                      <a:schemeClr val="tx1"/>
                    </a:gs>
                    <a:gs pos="30000">
                      <a:schemeClr val="tx1"/>
                    </a:gs>
                  </a:gsLst>
                  <a:lin ang="5400000" scaled="0"/>
                </a:gradFill>
                <a:cs typeface="Segoe UI" panose="020B0502040204020203" pitchFamily="34" charset="0"/>
              </a:rPr>
              <a:t>Environments</a:t>
            </a:r>
            <a:r>
              <a:rPr lang="en-US" sz="1961" kern="0" dirty="0">
                <a:gradFill>
                  <a:gsLst>
                    <a:gs pos="2917">
                      <a:schemeClr val="tx1"/>
                    </a:gs>
                    <a:gs pos="30000">
                      <a:schemeClr val="tx1"/>
                    </a:gs>
                  </a:gsLst>
                  <a:lin ang="5400000" scaled="0"/>
                </a:gradFill>
                <a:cs typeface="Segoe UI" panose="020B0502040204020203" pitchFamily="34" charset="0"/>
              </a:rPr>
              <a:t>?</a:t>
            </a:r>
          </a:p>
        </p:txBody>
      </p:sp>
      <p:sp>
        <p:nvSpPr>
          <p:cNvPr id="33" name="TextBox 32"/>
          <p:cNvSpPr txBox="1"/>
          <p:nvPr/>
        </p:nvSpPr>
        <p:spPr>
          <a:xfrm>
            <a:off x="255319" y="4928587"/>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Repeat steps</a:t>
            </a:r>
            <a:endParaRPr lang="en-US" sz="1961" kern="0" dirty="0">
              <a:gradFill>
                <a:gsLst>
                  <a:gs pos="2917">
                    <a:schemeClr val="tx1"/>
                  </a:gs>
                  <a:gs pos="30000">
                    <a:schemeClr val="tx1"/>
                  </a:gs>
                </a:gsLst>
                <a:lin ang="5400000" scaled="0"/>
              </a:gradFill>
              <a:cs typeface="Segoe UI" panose="020B0502040204020203" pitchFamily="34" charset="0"/>
            </a:endParaRPr>
          </a:p>
        </p:txBody>
      </p:sp>
      <p:sp>
        <p:nvSpPr>
          <p:cNvPr id="34" name="TextBox 33"/>
          <p:cNvSpPr txBox="1"/>
          <p:nvPr/>
        </p:nvSpPr>
        <p:spPr>
          <a:xfrm>
            <a:off x="270672" y="3721692"/>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Install and Configure Apps</a:t>
            </a:r>
          </a:p>
        </p:txBody>
      </p:sp>
    </p:spTree>
    <p:extLst>
      <p:ext uri="{BB962C8B-B14F-4D97-AF65-F5344CB8AC3E}">
        <p14:creationId xmlns:p14="http://schemas.microsoft.com/office/powerpoint/2010/main" val="286894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
                                        </p:tgtEl>
                                        <p:attrNameLst>
                                          <p:attrName>style.visibility</p:attrName>
                                        </p:attrNameLst>
                                      </p:cBhvr>
                                      <p:to>
                                        <p:strVal val="visible"/>
                                      </p:to>
                                    </p:set>
                                    <p:animEffect transition="in" filter="fade">
                                      <p:cBhvr>
                                        <p:cTn id="94" dur="500"/>
                                        <p:tgtEl>
                                          <p:spTgt spid="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3" grpId="0" animBg="1"/>
      <p:bldP spid="14" grpId="0"/>
      <p:bldP spid="18" grpId="0" animBg="1"/>
      <p:bldP spid="19" grpId="0" animBg="1"/>
      <p:bldP spid="20" grpId="0" animBg="1"/>
      <p:bldP spid="29" grpId="0"/>
      <p:bldP spid="30" grpId="0"/>
      <p:bldP spid="31"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7724" y="299722"/>
            <a:ext cx="11655078" cy="899537"/>
          </a:xfrm>
        </p:spPr>
        <p:txBody>
          <a:bodyPr/>
          <a:lstStyle/>
          <a:p>
            <a:r>
              <a:rPr lang="en-US" dirty="0"/>
              <a:t>Deploying with Microsoft Azure IaaS </a:t>
            </a:r>
            <a:br>
              <a:rPr lang="en-US" dirty="0"/>
            </a:br>
            <a:r>
              <a:rPr lang="en-US" sz="3529" dirty="0"/>
              <a:t>With </a:t>
            </a:r>
            <a:r>
              <a:rPr lang="en-US" sz="3529" dirty="0"/>
              <a:t>automation</a:t>
            </a:r>
            <a:r>
              <a:rPr lang="en-US" dirty="0"/>
              <a:t> </a:t>
            </a:r>
          </a:p>
        </p:txBody>
      </p:sp>
      <p:sp>
        <p:nvSpPr>
          <p:cNvPr id="4" name="TextBox 3"/>
          <p:cNvSpPr txBox="1"/>
          <p:nvPr/>
        </p:nvSpPr>
        <p:spPr>
          <a:xfrm>
            <a:off x="7209968" y="2235700"/>
            <a:ext cx="496931"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WEB</a:t>
            </a:r>
          </a:p>
        </p:txBody>
      </p:sp>
      <p:sp>
        <p:nvSpPr>
          <p:cNvPr id="5" name="TextBox 4"/>
          <p:cNvSpPr txBox="1"/>
          <p:nvPr/>
        </p:nvSpPr>
        <p:spPr>
          <a:xfrm>
            <a:off x="10395224" y="2235699"/>
            <a:ext cx="439223"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SQL</a:t>
            </a:r>
          </a:p>
        </p:txBody>
      </p:sp>
      <p:sp>
        <p:nvSpPr>
          <p:cNvPr id="6" name="TextBox 5"/>
          <p:cNvSpPr txBox="1"/>
          <p:nvPr/>
        </p:nvSpPr>
        <p:spPr>
          <a:xfrm>
            <a:off x="8764905" y="2248574"/>
            <a:ext cx="440826"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APP</a:t>
            </a:r>
          </a:p>
        </p:txBody>
      </p:sp>
      <p:cxnSp>
        <p:nvCxnSpPr>
          <p:cNvPr id="8" name="Elbow Connector 7"/>
          <p:cNvCxnSpPr/>
          <p:nvPr/>
        </p:nvCxnSpPr>
        <p:spPr>
          <a:xfrm>
            <a:off x="6045912" y="3949050"/>
            <a:ext cx="921556" cy="49221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 name="Elbow Connector 8"/>
          <p:cNvCxnSpPr/>
          <p:nvPr/>
        </p:nvCxnSpPr>
        <p:spPr>
          <a:xfrm flipV="1">
            <a:off x="6045912" y="3438674"/>
            <a:ext cx="921556" cy="51037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rot="16200000" flipV="1">
            <a:off x="10165915" y="3992095"/>
            <a:ext cx="390900" cy="142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Elbow Connector 10"/>
          <p:cNvCxnSpPr/>
          <p:nvPr/>
        </p:nvCxnSpPr>
        <p:spPr>
          <a:xfrm rot="16200000" flipV="1">
            <a:off x="10758910" y="3392152"/>
            <a:ext cx="170288" cy="191622"/>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flipV="1">
            <a:off x="10763566" y="4369136"/>
            <a:ext cx="170321" cy="188249"/>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Rectangle 12"/>
          <p:cNvSpPr/>
          <p:nvPr/>
        </p:nvSpPr>
        <p:spPr bwMode="auto">
          <a:xfrm>
            <a:off x="6176590" y="2025970"/>
            <a:ext cx="5368530" cy="4331551"/>
          </a:xfrm>
          <a:prstGeom prst="rect">
            <a:avLst/>
          </a:prstGeom>
          <a:noFill/>
          <a:ln>
            <a:solidFill>
              <a:srgbClr val="00B0F0"/>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kern="0" dirty="0">
              <a:solidFill>
                <a:schemeClr val="tx1"/>
              </a:solidFill>
              <a:latin typeface="Segoe UI" panose="020B0502040204020203" pitchFamily="34" charset="0"/>
            </a:endParaRPr>
          </a:p>
        </p:txBody>
      </p:sp>
      <p:sp>
        <p:nvSpPr>
          <p:cNvPr id="14" name="TextBox 13"/>
          <p:cNvSpPr txBox="1"/>
          <p:nvPr/>
        </p:nvSpPr>
        <p:spPr>
          <a:xfrm>
            <a:off x="6567372" y="5675646"/>
            <a:ext cx="4742772" cy="615460"/>
          </a:xfrm>
          <a:prstGeom prst="rect">
            <a:avLst/>
          </a:prstGeom>
          <a:noFill/>
        </p:spPr>
        <p:txBody>
          <a:bodyPr wrap="squar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Networking </a:t>
            </a:r>
            <a:r>
              <a:rPr lang="en-US" sz="2000" kern="0" dirty="0">
                <a:gradFill>
                  <a:gsLst>
                    <a:gs pos="2917">
                      <a:schemeClr val="tx1"/>
                    </a:gs>
                    <a:gs pos="30000">
                      <a:schemeClr val="tx1"/>
                    </a:gs>
                  </a:gsLst>
                  <a:lin ang="5400000" scaled="0"/>
                </a:gradFill>
                <a:latin typeface="Segoe UI Light" pitchFamily="34" charset="0"/>
              </a:rPr>
              <a:t>Infrastructure</a:t>
            </a:r>
          </a:p>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Mostly virtualized (IPSEC VPN or Routers)</a:t>
            </a:r>
            <a:endParaRPr lang="en-US" sz="2000" kern="0" dirty="0">
              <a:gradFill>
                <a:gsLst>
                  <a:gs pos="2917">
                    <a:schemeClr val="tx1"/>
                  </a:gs>
                  <a:gs pos="30000">
                    <a:schemeClr val="tx1"/>
                  </a:gs>
                </a:gsLst>
                <a:lin ang="5400000" scaled="0"/>
              </a:gradFill>
              <a:latin typeface="Segoe UI Light" pitchFamily="34" charset="0"/>
            </a:endParaRPr>
          </a:p>
        </p:txBody>
      </p:sp>
      <p:cxnSp>
        <p:nvCxnSpPr>
          <p:cNvPr id="15" name="Elbow Connector 14"/>
          <p:cNvCxnSpPr/>
          <p:nvPr/>
        </p:nvCxnSpPr>
        <p:spPr>
          <a:xfrm rot="10800000" flipV="1">
            <a:off x="7981730" y="3375879"/>
            <a:ext cx="485511" cy="1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Elbow Connector 15"/>
          <p:cNvCxnSpPr/>
          <p:nvPr/>
        </p:nvCxnSpPr>
        <p:spPr>
          <a:xfrm rot="10800000">
            <a:off x="7993009" y="4547525"/>
            <a:ext cx="484069" cy="138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8176544" y="3390784"/>
            <a:ext cx="0" cy="11653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6960182" y="2629012"/>
            <a:ext cx="1007652" cy="2696886"/>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9" name="Rectangle 18"/>
          <p:cNvSpPr/>
          <p:nvPr/>
        </p:nvSpPr>
        <p:spPr bwMode="auto">
          <a:xfrm>
            <a:off x="8486268" y="2629012"/>
            <a:ext cx="1007652" cy="2707258"/>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0" name="Rectangle 19"/>
          <p:cNvSpPr/>
          <p:nvPr/>
        </p:nvSpPr>
        <p:spPr bwMode="auto">
          <a:xfrm>
            <a:off x="9997226" y="2629014"/>
            <a:ext cx="1243168" cy="2696885"/>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0290" y="3188869"/>
            <a:ext cx="576760" cy="576760"/>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5347" y="4132304"/>
            <a:ext cx="576760" cy="576760"/>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778" y="3188671"/>
            <a:ext cx="576760" cy="576760"/>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9189" y="4104807"/>
            <a:ext cx="576760" cy="576760"/>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2017" y="4281111"/>
            <a:ext cx="576760" cy="576760"/>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4355" y="3150294"/>
            <a:ext cx="576760" cy="576760"/>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1829" y="3704428"/>
            <a:ext cx="576760" cy="576760"/>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538562" y="3635081"/>
            <a:ext cx="764951" cy="764951"/>
          </a:xfrm>
          <a:prstGeom prst="rect">
            <a:avLst/>
          </a:prstGeom>
        </p:spPr>
      </p:pic>
      <p:sp>
        <p:nvSpPr>
          <p:cNvPr id="29" name="TextBox 28"/>
          <p:cNvSpPr txBox="1"/>
          <p:nvPr/>
        </p:nvSpPr>
        <p:spPr>
          <a:xfrm>
            <a:off x="269984" y="1904124"/>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Identify Repeatable Processes</a:t>
            </a:r>
            <a:endParaRPr lang="en-US" sz="1961" kern="0" dirty="0">
              <a:gradFill>
                <a:gsLst>
                  <a:gs pos="2917">
                    <a:schemeClr val="tx1"/>
                  </a:gs>
                  <a:gs pos="30000">
                    <a:schemeClr val="tx1"/>
                  </a:gs>
                </a:gsLst>
                <a:lin ang="5400000" scaled="0"/>
              </a:gradFill>
              <a:cs typeface="Segoe UI" panose="020B0502040204020203" pitchFamily="34" charset="0"/>
            </a:endParaRPr>
          </a:p>
        </p:txBody>
      </p:sp>
      <p:sp>
        <p:nvSpPr>
          <p:cNvPr id="30" name="TextBox 29"/>
          <p:cNvSpPr txBox="1"/>
          <p:nvPr/>
        </p:nvSpPr>
        <p:spPr>
          <a:xfrm>
            <a:off x="247354" y="2515647"/>
            <a:ext cx="5260996"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Build Automation (scripts, templates, etc.)</a:t>
            </a:r>
            <a:endParaRPr lang="en-US" sz="1961" kern="0" dirty="0">
              <a:gradFill>
                <a:gsLst>
                  <a:gs pos="2917">
                    <a:schemeClr val="tx1"/>
                  </a:gs>
                  <a:gs pos="30000">
                    <a:schemeClr val="tx1"/>
                  </a:gs>
                </a:gsLst>
                <a:lin ang="5400000" scaled="0"/>
              </a:gradFill>
              <a:cs typeface="Segoe UI" panose="020B0502040204020203" pitchFamily="34" charset="0"/>
            </a:endParaRPr>
          </a:p>
        </p:txBody>
      </p:sp>
      <p:sp>
        <p:nvSpPr>
          <p:cNvPr id="31" name="TextBox 30"/>
          <p:cNvSpPr txBox="1"/>
          <p:nvPr/>
        </p:nvSpPr>
        <p:spPr>
          <a:xfrm>
            <a:off x="247353" y="3117210"/>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Execute</a:t>
            </a:r>
            <a:endParaRPr lang="en-US" sz="1961" kern="0" dirty="0">
              <a:gradFill>
                <a:gsLst>
                  <a:gs pos="2917">
                    <a:schemeClr val="tx1"/>
                  </a:gs>
                  <a:gs pos="30000">
                    <a:schemeClr val="tx1"/>
                  </a:gs>
                </a:gsLst>
                <a:lin ang="5400000" scaled="0"/>
              </a:gradFill>
              <a:cs typeface="Segoe UI" panose="020B0502040204020203" pitchFamily="34" charset="0"/>
            </a:endParaRPr>
          </a:p>
        </p:txBody>
      </p:sp>
      <p:sp>
        <p:nvSpPr>
          <p:cNvPr id="32" name="TextBox 31"/>
          <p:cNvSpPr txBox="1"/>
          <p:nvPr/>
        </p:nvSpPr>
        <p:spPr>
          <a:xfrm>
            <a:off x="247353" y="3728732"/>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Multiple </a:t>
            </a:r>
            <a:r>
              <a:rPr lang="en-US" sz="1961" kern="0" dirty="0">
                <a:gradFill>
                  <a:gsLst>
                    <a:gs pos="2917">
                      <a:schemeClr val="tx1"/>
                    </a:gs>
                    <a:gs pos="30000">
                      <a:schemeClr val="tx1"/>
                    </a:gs>
                  </a:gsLst>
                  <a:lin ang="5400000" scaled="0"/>
                </a:gradFill>
                <a:cs typeface="Segoe UI" panose="020B0502040204020203" pitchFamily="34" charset="0"/>
              </a:rPr>
              <a:t>Environments</a:t>
            </a:r>
            <a:r>
              <a:rPr lang="en-US" sz="1961" kern="0" dirty="0">
                <a:gradFill>
                  <a:gsLst>
                    <a:gs pos="2917">
                      <a:schemeClr val="tx1"/>
                    </a:gs>
                    <a:gs pos="30000">
                      <a:schemeClr val="tx1"/>
                    </a:gs>
                  </a:gsLst>
                  <a:lin ang="5400000" scaled="0"/>
                </a:gradFill>
                <a:cs typeface="Segoe UI" panose="020B0502040204020203" pitchFamily="34" charset="0"/>
              </a:rPr>
              <a:t>?</a:t>
            </a:r>
          </a:p>
        </p:txBody>
      </p:sp>
      <p:sp>
        <p:nvSpPr>
          <p:cNvPr id="33" name="TextBox 32"/>
          <p:cNvSpPr txBox="1"/>
          <p:nvPr/>
        </p:nvSpPr>
        <p:spPr>
          <a:xfrm>
            <a:off x="256421" y="4320333"/>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Change parameter(s) and re-execute</a:t>
            </a:r>
            <a:endParaRPr lang="en-US" sz="1961" kern="0" dirty="0">
              <a:gradFill>
                <a:gsLst>
                  <a:gs pos="2917">
                    <a:schemeClr val="tx1"/>
                  </a:gs>
                  <a:gs pos="30000">
                    <a:schemeClr val="tx1"/>
                  </a:gs>
                </a:gsLst>
                <a:lin ang="5400000" scaled="0"/>
              </a:gradFill>
              <a:cs typeface="Segoe UI" panose="020B0502040204020203" pitchFamily="34" charset="0"/>
            </a:endParaRPr>
          </a:p>
        </p:txBody>
      </p:sp>
    </p:spTree>
    <p:extLst>
      <p:ext uri="{BB962C8B-B14F-4D97-AF65-F5344CB8AC3E}">
        <p14:creationId xmlns:p14="http://schemas.microsoft.com/office/powerpoint/2010/main" val="380627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3" grpId="0" animBg="1"/>
      <p:bldP spid="14" grpId="0"/>
      <p:bldP spid="18" grpId="0" animBg="1"/>
      <p:bldP spid="19" grpId="0" animBg="1"/>
      <p:bldP spid="20" grpId="0" animBg="1"/>
      <p:bldP spid="29" grpId="0"/>
      <p:bldP spid="30" grpId="0"/>
      <p:bldP spid="31" grpId="0"/>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217</TotalTime>
  <Words>3628</Words>
  <Application>Microsoft Office PowerPoint</Application>
  <PresentationFormat>Widescreen</PresentationFormat>
  <Paragraphs>774</Paragraphs>
  <Slides>51</Slides>
  <Notes>29</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Arial Unicode MS</vt:lpstr>
      <vt:lpstr>宋体</vt:lpstr>
      <vt:lpstr>Arial</vt:lpstr>
      <vt:lpstr>Calibri</vt:lpstr>
      <vt:lpstr>Consolas</vt:lpstr>
      <vt:lpstr>MS PGothic</vt:lpstr>
      <vt:lpstr>Segoe Light</vt:lpstr>
      <vt:lpstr>Segoe Pro Display Light</vt:lpstr>
      <vt:lpstr>Segoe Pro Display Semibold</vt:lpstr>
      <vt:lpstr>Segoe UI</vt:lpstr>
      <vt:lpstr>Segoe UI Light</vt:lpstr>
      <vt:lpstr>Segoe UI Semibold</vt:lpstr>
      <vt:lpstr>Wingdings</vt:lpstr>
      <vt:lpstr>1_Azure Event</vt:lpstr>
      <vt:lpstr>Microsoft AzureCon 2015 Template - Color</vt:lpstr>
      <vt:lpstr>Azure IaaS</vt:lpstr>
      <vt:lpstr>Agenda</vt:lpstr>
      <vt:lpstr>Your service</vt:lpstr>
      <vt:lpstr>PowerPoint Presentation</vt:lpstr>
      <vt:lpstr>PowerPoint Presentation</vt:lpstr>
      <vt:lpstr>Why Infrastructure as a Service?</vt:lpstr>
      <vt:lpstr>Deploying a Traditional N-Tier Infrastructure</vt:lpstr>
      <vt:lpstr>Deploying with Microsoft Azure IaaS  Without automation </vt:lpstr>
      <vt:lpstr>Deploying with Microsoft Azure IaaS  With automation </vt:lpstr>
      <vt:lpstr>Virtual Machines</vt:lpstr>
      <vt:lpstr>Azure Virtual Machines</vt:lpstr>
      <vt:lpstr>Provisioning VM</vt:lpstr>
      <vt:lpstr>VM Gallery</vt:lpstr>
      <vt:lpstr>Virtual Machine Sizes</vt:lpstr>
      <vt:lpstr>General Purpose Compute</vt:lpstr>
      <vt:lpstr>General Purpose Compute</vt:lpstr>
      <vt:lpstr>General Purpose Compute</vt:lpstr>
      <vt:lpstr>General Purpose Compute</vt:lpstr>
      <vt:lpstr>General Purpose Compute</vt:lpstr>
      <vt:lpstr>General Purpose Compute</vt:lpstr>
      <vt:lpstr>General Purpose Compute</vt:lpstr>
      <vt:lpstr>Demo: Managing VMs using Azure portal</vt:lpstr>
      <vt:lpstr>VM Extensions</vt:lpstr>
      <vt:lpstr>Data Persistence</vt:lpstr>
      <vt:lpstr>Disks and Images</vt:lpstr>
      <vt:lpstr>Image Mobility</vt:lpstr>
      <vt:lpstr>VM disk layout</vt:lpstr>
      <vt:lpstr>Persistent Disks and Highly Durable</vt:lpstr>
      <vt:lpstr>Azure Files</vt:lpstr>
      <vt:lpstr>Azure Files Scenarios</vt:lpstr>
      <vt:lpstr>Virtual Machine Availability</vt:lpstr>
      <vt:lpstr>Meaning of 9’s</vt:lpstr>
      <vt:lpstr>Meaning of 9’s</vt:lpstr>
      <vt:lpstr>Service Level Agreements </vt:lpstr>
      <vt:lpstr>Fault and Update Domains</vt:lpstr>
      <vt:lpstr>Virtual Machine Availability Sets </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Azure Resource Manager</vt:lpstr>
      <vt:lpstr>Azure Resource Manager Overview</vt:lpstr>
      <vt:lpstr>Azure Resource Groups</vt:lpstr>
      <vt:lpstr>Azure Resource Manager Templates</vt:lpstr>
      <vt:lpstr>Power of Repeatability</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23</cp:revision>
  <cp:lastPrinted>2014-03-26T17:46:13Z</cp:lastPrinted>
  <dcterms:created xsi:type="dcterms:W3CDTF">2015-04-27T14:53:15Z</dcterms:created>
  <dcterms:modified xsi:type="dcterms:W3CDTF">2015-11-02T09:44:23Z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